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69"/>
  </p:notesMasterIdLst>
  <p:handoutMasterIdLst>
    <p:handoutMasterId r:id="rId70"/>
  </p:handoutMasterIdLst>
  <p:sldIdLst>
    <p:sldId id="363" r:id="rId2"/>
    <p:sldId id="362" r:id="rId3"/>
    <p:sldId id="259" r:id="rId4"/>
    <p:sldId id="260" r:id="rId5"/>
    <p:sldId id="357" r:id="rId6"/>
    <p:sldId id="273" r:id="rId7"/>
    <p:sldId id="360" r:id="rId8"/>
    <p:sldId id="333" r:id="rId9"/>
    <p:sldId id="335" r:id="rId10"/>
    <p:sldId id="359" r:id="rId11"/>
    <p:sldId id="338" r:id="rId12"/>
    <p:sldId id="339" r:id="rId13"/>
    <p:sldId id="329" r:id="rId14"/>
    <p:sldId id="274" r:id="rId15"/>
    <p:sldId id="275" r:id="rId16"/>
    <p:sldId id="340" r:id="rId17"/>
    <p:sldId id="341" r:id="rId18"/>
    <p:sldId id="343" r:id="rId19"/>
    <p:sldId id="350" r:id="rId20"/>
    <p:sldId id="332" r:id="rId21"/>
    <p:sldId id="271" r:id="rId22"/>
    <p:sldId id="272" r:id="rId23"/>
    <p:sldId id="331" r:id="rId24"/>
    <p:sldId id="349" r:id="rId25"/>
    <p:sldId id="330" r:id="rId26"/>
    <p:sldId id="361" r:id="rId27"/>
    <p:sldId id="351" r:id="rId28"/>
    <p:sldId id="276" r:id="rId29"/>
    <p:sldId id="277" r:id="rId30"/>
    <p:sldId id="278" r:id="rId31"/>
    <p:sldId id="279" r:id="rId32"/>
    <p:sldId id="265" r:id="rId33"/>
    <p:sldId id="264" r:id="rId34"/>
    <p:sldId id="266" r:id="rId35"/>
    <p:sldId id="352" r:id="rId36"/>
    <p:sldId id="353" r:id="rId37"/>
    <p:sldId id="354" r:id="rId38"/>
    <p:sldId id="355" r:id="rId39"/>
    <p:sldId id="324" r:id="rId40"/>
    <p:sldId id="326" r:id="rId41"/>
    <p:sldId id="285" r:id="rId42"/>
    <p:sldId id="287" r:id="rId43"/>
    <p:sldId id="320" r:id="rId44"/>
    <p:sldId id="328" r:id="rId45"/>
    <p:sldId id="319" r:id="rId46"/>
    <p:sldId id="288" r:id="rId47"/>
    <p:sldId id="290" r:id="rId48"/>
    <p:sldId id="291" r:id="rId49"/>
    <p:sldId id="358" r:id="rId50"/>
    <p:sldId id="292" r:id="rId51"/>
    <p:sldId id="293" r:id="rId52"/>
    <p:sldId id="294" r:id="rId53"/>
    <p:sldId id="295" r:id="rId54"/>
    <p:sldId id="297" r:id="rId55"/>
    <p:sldId id="298" r:id="rId56"/>
    <p:sldId id="299" r:id="rId57"/>
    <p:sldId id="300" r:id="rId58"/>
    <p:sldId id="301" r:id="rId59"/>
    <p:sldId id="302" r:id="rId60"/>
    <p:sldId id="303" r:id="rId61"/>
    <p:sldId id="304" r:id="rId62"/>
    <p:sldId id="305" r:id="rId63"/>
    <p:sldId id="307" r:id="rId64"/>
    <p:sldId id="308" r:id="rId65"/>
    <p:sldId id="316" r:id="rId66"/>
    <p:sldId id="317" r:id="rId67"/>
    <p:sldId id="356" r:id="rId6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449C"/>
    <a:srgbClr val="2DC8CA"/>
    <a:srgbClr val="5A3428"/>
    <a:srgbClr val="D76C2C"/>
    <a:srgbClr val="006495"/>
    <a:srgbClr val="005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5" autoAdjust="0"/>
    <p:restoredTop sz="52488" autoAdjust="0"/>
  </p:normalViewPr>
  <p:slideViewPr>
    <p:cSldViewPr snapToGrid="0">
      <p:cViewPr varScale="1">
        <p:scale>
          <a:sx n="65" d="100"/>
          <a:sy n="65" d="100"/>
        </p:scale>
        <p:origin x="55" y="43"/>
      </p:cViewPr>
      <p:guideLst/>
    </p:cSldViewPr>
  </p:slideViewPr>
  <p:notesTextViewPr>
    <p:cViewPr>
      <p:scale>
        <a:sx n="1" d="1"/>
        <a:sy n="1" d="1"/>
      </p:scale>
      <p:origin x="0" y="0"/>
    </p:cViewPr>
  </p:notesTextViewPr>
  <p:sorterViewPr>
    <p:cViewPr>
      <p:scale>
        <a:sx n="100" d="100"/>
        <a:sy n="100" d="100"/>
      </p:scale>
      <p:origin x="0" y="-28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ngarza396\AppData\Roaming\Microsoft\Excel\Presentation%20Tables%20(version%201).xlsb"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ngarza396\Documents\Presentation%20Tables%20(Recovere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ngarza396\Documents\Presentation%20Tables%20(Recovered).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ngarza396\Documents\Presentation%20Tables%20(Recovered).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ngarza396\Documents\Presentation%20Tables%20(Recovered).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ngarza396\Documents\Presentation%20Tables%20(Recover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0"/>
          <a:lstStyle/>
          <a:p>
            <a:pPr>
              <a:defRPr sz="1400" b="0" i="0" u="none" strike="noStrike" kern="1200" spc="0" baseline="0">
                <a:solidFill>
                  <a:schemeClr val="tx1"/>
                </a:solidFill>
                <a:latin typeface="+mn-lt"/>
                <a:ea typeface="+mn-ea"/>
                <a:cs typeface="+mn-cs"/>
              </a:defRPr>
            </a:pPr>
            <a:r>
              <a:rPr lang="en-US" sz="1600" b="1" dirty="0"/>
              <a:t>Prevalence of Current and Former Adult Cigarette Smoking, </a:t>
            </a:r>
          </a:p>
          <a:p>
            <a:pPr>
              <a:defRPr/>
            </a:pPr>
            <a:r>
              <a:rPr lang="en-US" sz="1600" b="1" dirty="0"/>
              <a:t>by Race/Ethnicity, Texas</a:t>
            </a:r>
            <a:r>
              <a:rPr lang="en-US" sz="1600" b="1" baseline="0" dirty="0"/>
              <a:t> </a:t>
            </a:r>
            <a:r>
              <a:rPr lang="en-US" sz="1600" b="1" dirty="0"/>
              <a:t>2017                                                                                </a:t>
            </a:r>
          </a:p>
        </c:rich>
      </c:tx>
      <c:layout>
        <c:manualLayout>
          <c:xMode val="edge"/>
          <c:yMode val="edge"/>
          <c:x val="0.10594244686426303"/>
          <c:y val="3.7634431918619628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425178178340879"/>
          <c:y val="0.1623370786516854"/>
          <c:w val="0.68597900875512752"/>
          <c:h val="0.73655284553533873"/>
        </c:manualLayout>
      </c:layout>
      <c:barChart>
        <c:barDir val="col"/>
        <c:grouping val="clustered"/>
        <c:varyColors val="0"/>
        <c:ser>
          <c:idx val="0"/>
          <c:order val="0"/>
          <c:tx>
            <c:strRef>
              <c:f>'Cigarette TABLES'!$M$17</c:f>
              <c:strCache>
                <c:ptCount val="1"/>
                <c:pt idx="0">
                  <c:v>White only, non-Hispanic</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TABLES'!$F$10</c:f>
                <c:numCache>
                  <c:formatCode>General</c:formatCode>
                  <c:ptCount val="1"/>
                  <c:pt idx="0">
                    <c:v>2.1000000000000014</c:v>
                  </c:pt>
                </c:numCache>
              </c:numRef>
            </c:plus>
            <c:minus>
              <c:numRef>
                <c:f>'Cigarette TABLES'!$D$10</c:f>
                <c:numCache>
                  <c:formatCode>General</c:formatCode>
                  <c:ptCount val="1"/>
                  <c:pt idx="0">
                    <c:v>2</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TABLES'!$N$17</c:f>
              <c:numCache>
                <c:formatCode>0.0</c:formatCode>
                <c:ptCount val="1"/>
                <c:pt idx="0">
                  <c:v>16.5</c:v>
                </c:pt>
              </c:numCache>
            </c:numRef>
          </c:val>
          <c:extLst>
            <c:ext xmlns:c16="http://schemas.microsoft.com/office/drawing/2014/chart" uri="{C3380CC4-5D6E-409C-BE32-E72D297353CC}">
              <c16:uniqueId val="{00000000-4193-4CED-A775-2C61B54638AD}"/>
            </c:ext>
          </c:extLst>
        </c:ser>
        <c:ser>
          <c:idx val="1"/>
          <c:order val="1"/>
          <c:tx>
            <c:strRef>
              <c:f>'Cigarette TABLES'!$M$18</c:f>
              <c:strCache>
                <c:ptCount val="1"/>
                <c:pt idx="0">
                  <c:v>Black only, non-Hispanic</c:v>
                </c:pt>
              </c:strCache>
            </c:strRef>
          </c:tx>
          <c:spPr>
            <a:solidFill>
              <a:srgbClr val="6DABE4">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TABLES'!$F$11</c:f>
                <c:numCache>
                  <c:formatCode>General</c:formatCode>
                  <c:ptCount val="1"/>
                  <c:pt idx="0">
                    <c:v>5.3000000000000007</c:v>
                  </c:pt>
                </c:numCache>
              </c:numRef>
            </c:plus>
            <c:minus>
              <c:numRef>
                <c:f>'Cigarette TABLES'!$D$11</c:f>
                <c:numCache>
                  <c:formatCode>General</c:formatCode>
                  <c:ptCount val="1"/>
                  <c:pt idx="0">
                    <c:v>4.1999999999999993</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TABLES'!$N$18</c:f>
              <c:numCache>
                <c:formatCode>0.0</c:formatCode>
                <c:ptCount val="1"/>
                <c:pt idx="0">
                  <c:v>17</c:v>
                </c:pt>
              </c:numCache>
            </c:numRef>
          </c:val>
          <c:extLst>
            <c:ext xmlns:c16="http://schemas.microsoft.com/office/drawing/2014/chart" uri="{C3380CC4-5D6E-409C-BE32-E72D297353CC}">
              <c16:uniqueId val="{00000001-4193-4CED-A775-2C61B54638AD}"/>
            </c:ext>
          </c:extLst>
        </c:ser>
        <c:ser>
          <c:idx val="2"/>
          <c:order val="2"/>
          <c:tx>
            <c:strRef>
              <c:f>'Cigarette TABLES'!$M$19</c:f>
              <c:strCache>
                <c:ptCount val="1"/>
                <c:pt idx="0">
                  <c:v>Hispanic</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TABLES'!$F$12</c:f>
                <c:numCache>
                  <c:formatCode>General</c:formatCode>
                  <c:ptCount val="1"/>
                  <c:pt idx="0">
                    <c:v>2.8000000000000007</c:v>
                  </c:pt>
                </c:numCache>
              </c:numRef>
            </c:plus>
            <c:minus>
              <c:numRef>
                <c:f>'Cigarette TABLES'!$D$12</c:f>
                <c:numCache>
                  <c:formatCode>General</c:formatCode>
                  <c:ptCount val="1"/>
                  <c:pt idx="0">
                    <c:v>2.3000000000000007</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TABLES'!$N$19</c:f>
              <c:numCache>
                <c:formatCode>0.0</c:formatCode>
                <c:ptCount val="1"/>
                <c:pt idx="0">
                  <c:v>15.3</c:v>
                </c:pt>
              </c:numCache>
            </c:numRef>
          </c:val>
          <c:extLst>
            <c:ext xmlns:c16="http://schemas.microsoft.com/office/drawing/2014/chart" uri="{C3380CC4-5D6E-409C-BE32-E72D297353CC}">
              <c16:uniqueId val="{00000002-4193-4CED-A775-2C61B54638AD}"/>
            </c:ext>
          </c:extLst>
        </c:ser>
        <c:ser>
          <c:idx val="3"/>
          <c:order val="3"/>
          <c:tx>
            <c:strRef>
              <c:f>'Cigarette TABLES'!$M$20</c:f>
              <c:strCache>
                <c:ptCount val="1"/>
                <c:pt idx="0">
                  <c:v>Other only/Multiracial</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TABLES'!$F$13</c:f>
                <c:numCache>
                  <c:formatCode>General</c:formatCode>
                  <c:ptCount val="1"/>
                  <c:pt idx="0">
                    <c:v>6.4</c:v>
                  </c:pt>
                </c:numCache>
              </c:numRef>
            </c:plus>
            <c:minus>
              <c:numRef>
                <c:f>'Cigarette TABLES'!$D$13</c:f>
                <c:numCache>
                  <c:formatCode>General</c:formatCode>
                  <c:ptCount val="1"/>
                  <c:pt idx="0">
                    <c:v>4.3000000000000007</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TABLES'!$N$20</c:f>
              <c:numCache>
                <c:formatCode>0.0</c:formatCode>
                <c:ptCount val="1"/>
                <c:pt idx="0">
                  <c:v>11.4</c:v>
                </c:pt>
              </c:numCache>
            </c:numRef>
          </c:val>
          <c:extLst>
            <c:ext xmlns:c16="http://schemas.microsoft.com/office/drawing/2014/chart" uri="{C3380CC4-5D6E-409C-BE32-E72D297353CC}">
              <c16:uniqueId val="{00000003-4193-4CED-A775-2C61B54638AD}"/>
            </c:ext>
          </c:extLst>
        </c:ser>
        <c:ser>
          <c:idx val="4"/>
          <c:order val="4"/>
          <c:tx>
            <c:strRef>
              <c:f>'Cigarette TABLES'!$M$21</c:f>
              <c:strCache>
                <c:ptCount val="1"/>
                <c:pt idx="0">
                  <c:v>Former Smoking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strRef>
              <c:f>'Cigarette TABLES'!$N$15:$N$16</c:f>
              <c:strCache>
                <c:ptCount val="2"/>
                <c:pt idx="1">
                  <c:v>%</c:v>
                </c:pt>
              </c:strCache>
            </c:strRef>
          </c:cat>
          <c:val>
            <c:numRef>
              <c:f>'Cigarette TABLES'!$N$21</c:f>
              <c:numCache>
                <c:formatCode>General</c:formatCode>
                <c:ptCount val="1"/>
              </c:numCache>
            </c:numRef>
          </c:val>
          <c:extLst>
            <c:ext xmlns:c16="http://schemas.microsoft.com/office/drawing/2014/chart" uri="{C3380CC4-5D6E-409C-BE32-E72D297353CC}">
              <c16:uniqueId val="{00000004-4193-4CED-A775-2C61B54638AD}"/>
            </c:ext>
          </c:extLst>
        </c:ser>
        <c:ser>
          <c:idx val="5"/>
          <c:order val="5"/>
          <c:tx>
            <c:strRef>
              <c:f>'Cigarette TABLES'!$M$22</c:f>
              <c:strCache>
                <c:ptCount val="1"/>
                <c:pt idx="0">
                  <c:v>Race/Ethnicity</c:v>
                </c:pt>
              </c:strCache>
            </c:strRef>
          </c:tx>
          <c:spPr>
            <a:solidFill>
              <a:schemeClr val="accent6"/>
            </a:solidFill>
            <a:ln>
              <a:noFill/>
            </a:ln>
            <a:effectLst/>
          </c:spPr>
          <c:invertIfNegative val="0"/>
          <c:dLbls>
            <c:delete val="1"/>
          </c:dLbls>
          <c:errBars>
            <c:errBarType val="both"/>
            <c:errValType val="stdErr"/>
            <c:noEndCap val="0"/>
            <c:spPr>
              <a:noFill/>
              <a:ln w="9525" cap="flat" cmpd="sng" algn="ctr">
                <a:solidFill>
                  <a:schemeClr val="tx1">
                    <a:lumMod val="65000"/>
                    <a:lumOff val="35000"/>
                  </a:schemeClr>
                </a:solidFill>
                <a:round/>
              </a:ln>
              <a:effectLst/>
            </c:spPr>
          </c:errBars>
          <c:cat>
            <c:strRef>
              <c:f>'Cigarette TABLES'!$N$15:$N$16</c:f>
              <c:strCache>
                <c:ptCount val="2"/>
                <c:pt idx="1">
                  <c:v>%</c:v>
                </c:pt>
              </c:strCache>
            </c:strRef>
          </c:cat>
          <c:val>
            <c:numRef>
              <c:f>'Cigarette TABLES'!$N$22</c:f>
              <c:numCache>
                <c:formatCode>General</c:formatCode>
                <c:ptCount val="1"/>
                <c:pt idx="0">
                  <c:v>0</c:v>
                </c:pt>
              </c:numCache>
            </c:numRef>
          </c:val>
          <c:extLst>
            <c:ext xmlns:c16="http://schemas.microsoft.com/office/drawing/2014/chart" uri="{C3380CC4-5D6E-409C-BE32-E72D297353CC}">
              <c16:uniqueId val="{00000005-4193-4CED-A775-2C61B54638AD}"/>
            </c:ext>
          </c:extLst>
        </c:ser>
        <c:ser>
          <c:idx val="6"/>
          <c:order val="6"/>
          <c:tx>
            <c:strRef>
              <c:f>'Cigarette TABLES'!$M$23</c:f>
              <c:strCache>
                <c:ptCount val="1"/>
                <c:pt idx="0">
                  <c:v>White only, non-Hispanic</c:v>
                </c:pt>
              </c:strCache>
            </c:strRef>
          </c:tx>
          <c:spPr>
            <a:solidFill>
              <a:srgbClr val="6CC04A">
                <a:lumMod val="75000"/>
              </a:srgbClr>
            </a:solidFill>
            <a:ln>
              <a:noFill/>
            </a:ln>
            <a:effectLst/>
          </c:spPr>
          <c:invertIfNegative val="0"/>
          <c:dPt>
            <c:idx val="0"/>
            <c:invertIfNegative val="0"/>
            <c:bubble3D val="0"/>
            <c:spPr>
              <a:solidFill>
                <a:srgbClr val="6CC04A">
                  <a:lumMod val="75000"/>
                </a:srgbClr>
              </a:solidFill>
              <a:ln>
                <a:noFill/>
              </a:ln>
              <a:effectLst/>
            </c:spPr>
            <c:extLst>
              <c:ext xmlns:c16="http://schemas.microsoft.com/office/drawing/2014/chart" uri="{C3380CC4-5D6E-409C-BE32-E72D297353CC}">
                <c16:uniqueId val="{00000007-4193-4CED-A775-2C61B54638AD}"/>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TABLES'!$K$10</c:f>
                <c:numCache>
                  <c:formatCode>General</c:formatCode>
                  <c:ptCount val="1"/>
                  <c:pt idx="0">
                    <c:v>2.4000000000000021</c:v>
                  </c:pt>
                </c:numCache>
              </c:numRef>
            </c:plus>
            <c:minus>
              <c:numRef>
                <c:f>'Cigarette TABLES'!$I$10</c:f>
                <c:numCache>
                  <c:formatCode>General</c:formatCode>
                  <c:ptCount val="1"/>
                  <c:pt idx="0">
                    <c:v>2.1999999999999993</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TABLES'!$N$23</c:f>
              <c:numCache>
                <c:formatCode>0.0</c:formatCode>
                <c:ptCount val="1"/>
                <c:pt idx="0">
                  <c:v>26.7</c:v>
                </c:pt>
              </c:numCache>
            </c:numRef>
          </c:val>
          <c:extLst>
            <c:ext xmlns:c16="http://schemas.microsoft.com/office/drawing/2014/chart" uri="{C3380CC4-5D6E-409C-BE32-E72D297353CC}">
              <c16:uniqueId val="{00000008-4193-4CED-A775-2C61B54638AD}"/>
            </c:ext>
          </c:extLst>
        </c:ser>
        <c:ser>
          <c:idx val="7"/>
          <c:order val="7"/>
          <c:tx>
            <c:strRef>
              <c:f>'Cigarette TABLES'!$M$24</c:f>
              <c:strCache>
                <c:ptCount val="1"/>
                <c:pt idx="0">
                  <c:v>Black only, non-Hispanic</c:v>
                </c:pt>
              </c:strCache>
            </c:strRef>
          </c:tx>
          <c:spPr>
            <a:solidFill>
              <a:srgbClr val="6DABE4">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TABLES'!$F$11</c:f>
                <c:numCache>
                  <c:formatCode>General</c:formatCode>
                  <c:ptCount val="1"/>
                  <c:pt idx="0">
                    <c:v>5.3000000000000007</c:v>
                  </c:pt>
                </c:numCache>
              </c:numRef>
            </c:plus>
            <c:minus>
              <c:numRef>
                <c:f>'Cigarette TABLES'!$D$11</c:f>
                <c:numCache>
                  <c:formatCode>General</c:formatCode>
                  <c:ptCount val="1"/>
                  <c:pt idx="0">
                    <c:v>4.1999999999999993</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TABLES'!$N$24</c:f>
              <c:numCache>
                <c:formatCode>0.0</c:formatCode>
                <c:ptCount val="1"/>
                <c:pt idx="0">
                  <c:v>10.8</c:v>
                </c:pt>
              </c:numCache>
            </c:numRef>
          </c:val>
          <c:extLst>
            <c:ext xmlns:c16="http://schemas.microsoft.com/office/drawing/2014/chart" uri="{C3380CC4-5D6E-409C-BE32-E72D297353CC}">
              <c16:uniqueId val="{00000009-4193-4CED-A775-2C61B54638AD}"/>
            </c:ext>
          </c:extLst>
        </c:ser>
        <c:ser>
          <c:idx val="8"/>
          <c:order val="8"/>
          <c:tx>
            <c:strRef>
              <c:f>'Cigarette TABLES'!$M$25</c:f>
              <c:strCache>
                <c:ptCount val="1"/>
                <c:pt idx="0">
                  <c:v>Hispanic</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TABLES'!$K$12</c:f>
                <c:numCache>
                  <c:formatCode>General</c:formatCode>
                  <c:ptCount val="1"/>
                  <c:pt idx="0">
                    <c:v>2.5999999999999979</c:v>
                  </c:pt>
                </c:numCache>
              </c:numRef>
            </c:plus>
            <c:minus>
              <c:numRef>
                <c:f>'Cigarette TABLES'!$I$12</c:f>
                <c:numCache>
                  <c:formatCode>General</c:formatCode>
                  <c:ptCount val="1"/>
                  <c:pt idx="0">
                    <c:v>2.3000000000000007</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TABLES'!$N$25</c:f>
              <c:numCache>
                <c:formatCode>0.0</c:formatCode>
                <c:ptCount val="1"/>
                <c:pt idx="0">
                  <c:v>15.3</c:v>
                </c:pt>
              </c:numCache>
            </c:numRef>
          </c:val>
          <c:extLst>
            <c:ext xmlns:c16="http://schemas.microsoft.com/office/drawing/2014/chart" uri="{C3380CC4-5D6E-409C-BE32-E72D297353CC}">
              <c16:uniqueId val="{0000000A-4193-4CED-A775-2C61B54638AD}"/>
            </c:ext>
          </c:extLst>
        </c:ser>
        <c:ser>
          <c:idx val="9"/>
          <c:order val="9"/>
          <c:tx>
            <c:strRef>
              <c:f>'Cigarette TABLES'!$M$26</c:f>
              <c:strCache>
                <c:ptCount val="1"/>
                <c:pt idx="0">
                  <c:v>Other only/Multiracial</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'Cigarette TABLES'!$K$13</c:f>
                <c:numCache>
                  <c:formatCode>General</c:formatCode>
                  <c:ptCount val="1"/>
                  <c:pt idx="0">
                    <c:v>7.1999999999999993</c:v>
                  </c:pt>
                </c:numCache>
              </c:numRef>
            </c:plus>
            <c:minus>
              <c:numRef>
                <c:f>'Cigarette TABLES'!$I$13</c:f>
                <c:numCache>
                  <c:formatCode>General</c:formatCode>
                  <c:ptCount val="1"/>
                  <c:pt idx="0">
                    <c:v>4.8000000000000007</c:v>
                  </c:pt>
                </c:numCache>
              </c:numRef>
            </c:minus>
            <c:spPr>
              <a:noFill/>
              <a:ln w="9525" cap="flat" cmpd="sng" algn="ctr">
                <a:solidFill>
                  <a:sysClr val="windowText" lastClr="000000"/>
                </a:solidFill>
                <a:round/>
              </a:ln>
              <a:effectLst/>
            </c:spPr>
          </c:errBars>
          <c:cat>
            <c:strRef>
              <c:f>'Cigarette TABLES'!$N$15:$N$16</c:f>
              <c:strCache>
                <c:ptCount val="2"/>
                <c:pt idx="1">
                  <c:v>%</c:v>
                </c:pt>
              </c:strCache>
            </c:strRef>
          </c:cat>
          <c:val>
            <c:numRef>
              <c:f>'Cigarette TABLES'!$N$26</c:f>
              <c:numCache>
                <c:formatCode>0.0</c:formatCode>
                <c:ptCount val="1"/>
                <c:pt idx="0">
                  <c:v>12.8</c:v>
                </c:pt>
              </c:numCache>
            </c:numRef>
          </c:val>
          <c:extLst>
            <c:ext xmlns:c16="http://schemas.microsoft.com/office/drawing/2014/chart" uri="{C3380CC4-5D6E-409C-BE32-E72D297353CC}">
              <c16:uniqueId val="{0000000B-4193-4CED-A775-2C61B54638AD}"/>
            </c:ext>
          </c:extLst>
        </c:ser>
        <c:dLbls>
          <c:dLblPos val="inBase"/>
          <c:showLegendKey val="0"/>
          <c:showVal val="1"/>
          <c:showCatName val="0"/>
          <c:showSerName val="0"/>
          <c:showPercent val="0"/>
          <c:showBubbleSize val="0"/>
        </c:dLbls>
        <c:gapWidth val="219"/>
        <c:overlap val="-27"/>
        <c:axId val="964212752"/>
        <c:axId val="964211920"/>
      </c:barChart>
      <c:catAx>
        <c:axId val="964212752"/>
        <c:scaling>
          <c:orientation val="minMax"/>
        </c:scaling>
        <c:delete val="0"/>
        <c:axPos val="b"/>
        <c:title>
          <c:tx>
            <c:rich>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r>
                  <a:rPr lang="en-US" sz="1400" b="1" dirty="0"/>
                  <a:t> </a:t>
                </a:r>
                <a:r>
                  <a:rPr lang="en-US" sz="1400" b="1" baseline="0" dirty="0"/>
                  <a:t>  </a:t>
                </a:r>
                <a:r>
                  <a:rPr lang="en-US" sz="1400" b="1" dirty="0"/>
                  <a:t>Current Cigarette Smoking                  Former</a:t>
                </a:r>
                <a:r>
                  <a:rPr lang="en-US" sz="1400" b="1" baseline="0" dirty="0"/>
                  <a:t> Cigarette Smoking</a:t>
                </a:r>
              </a:p>
            </c:rich>
          </c:tx>
          <c:layout>
            <c:manualLayout>
              <c:xMode val="edge"/>
              <c:yMode val="edge"/>
              <c:x val="0.12184155986482902"/>
              <c:y val="0.90215119334705074"/>
            </c:manualLayout>
          </c:layout>
          <c:overlay val="0"/>
          <c:spPr>
            <a:noFill/>
            <a:ln>
              <a:noFill/>
            </a:ln>
            <a:effectLst/>
          </c:spPr>
          <c:txPr>
            <a:bodyPr rot="0" spcFirstLastPara="1" vertOverflow="ellipsis" vert="horz" wrap="square" anchor="ctr" anchorCtr="0"/>
            <a:lstStyle/>
            <a:p>
              <a:pPr algn="l">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64211920"/>
        <c:crosses val="autoZero"/>
        <c:auto val="1"/>
        <c:lblAlgn val="ctr"/>
        <c:lblOffset val="100"/>
        <c:noMultiLvlLbl val="0"/>
      </c:catAx>
      <c:valAx>
        <c:axId val="964211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400" b="1" baseline="0" dirty="0"/>
                  <a:t>Prevalence (%)</a:t>
                </a:r>
              </a:p>
            </c:rich>
          </c:tx>
          <c:layout>
            <c:manualLayout>
              <c:xMode val="edge"/>
              <c:yMode val="edge"/>
              <c:x val="1.7791344030302008E-2"/>
              <c:y val="0.4023143086583395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64212752"/>
        <c:crosses val="autoZero"/>
        <c:crossBetween val="between"/>
      </c:valAx>
      <c:spPr>
        <a:noFill/>
        <a:ln>
          <a:noFill/>
        </a:ln>
        <a:effectLst/>
      </c:spPr>
    </c:plotArea>
    <c:legend>
      <c:legendPos val="r"/>
      <c:legendEntry>
        <c:idx val="0"/>
        <c:txPr>
          <a:bodyPr rot="0" spcFirstLastPara="1" vertOverflow="ellipsis" vert="horz" wrap="square" anchor="ctr" anchorCtr="0"/>
          <a:lstStyle/>
          <a:p>
            <a:pPr>
              <a:defRPr sz="1200" b="0" i="0" u="none" strike="noStrike" kern="1200" baseline="0">
                <a:solidFill>
                  <a:schemeClr val="tx1"/>
                </a:solidFill>
                <a:latin typeface="+mn-lt"/>
                <a:ea typeface="+mn-ea"/>
                <a:cs typeface="+mn-cs"/>
              </a:defRPr>
            </a:pPr>
            <a:endParaRPr lang="en-US"/>
          </a:p>
        </c:txPr>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73227423462952823"/>
          <c:y val="0.168135200844474"/>
          <c:w val="0.25024583988194171"/>
          <c:h val="0.20728493278295648"/>
        </c:manualLayout>
      </c:layout>
      <c:overlay val="0"/>
      <c:spPr>
        <a:noFill/>
        <a:ln>
          <a:noFill/>
        </a:ln>
        <a:effectLst/>
      </c:spPr>
      <c:txPr>
        <a:bodyPr rot="0" spcFirstLastPara="1" vertOverflow="ellipsis" vert="horz" wrap="square" anchor="ctr" anchorCtr="0"/>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baseline="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baseline="0" dirty="0">
                <a:solidFill>
                  <a:schemeClr val="tx1"/>
                </a:solidFill>
              </a:rPr>
              <a:t>Prevalence of Current Adult Smokeless Tobacco Use, by Race/Ethnicity, Texas 2017</a:t>
            </a:r>
          </a:p>
        </c:rich>
      </c:tx>
      <c:layout>
        <c:manualLayout>
          <c:xMode val="edge"/>
          <c:yMode val="edge"/>
          <c:x val="0.11089297624808798"/>
          <c:y val="1.23765813640844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677537182852141"/>
          <c:y val="0.20884262884435376"/>
          <c:w val="0.64100240594925639"/>
          <c:h val="0.63432805639433154"/>
        </c:manualLayout>
      </c:layout>
      <c:barChart>
        <c:barDir val="col"/>
        <c:grouping val="clustered"/>
        <c:varyColors val="0"/>
        <c:ser>
          <c:idx val="0"/>
          <c:order val="0"/>
          <c:tx>
            <c:strRef>
              <c:f>'Smokeless Tables'!$A$10</c:f>
              <c:strCache>
                <c:ptCount val="1"/>
                <c:pt idx="0">
                  <c:v>White only, non-Hispanic</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Tables'!$F$10</c:f>
                <c:numCache>
                  <c:formatCode>General</c:formatCode>
                  <c:ptCount val="1"/>
                  <c:pt idx="0">
                    <c:v>1.4000000000000004</c:v>
                  </c:pt>
                </c:numCache>
              </c:numRef>
            </c:plus>
            <c:minus>
              <c:numRef>
                <c:f>'Smokeless Tables'!$D$10</c:f>
                <c:numCache>
                  <c:formatCode>General</c:formatCode>
                  <c:ptCount val="1"/>
                  <c:pt idx="0">
                    <c:v>1.0999999999999996</c:v>
                  </c:pt>
                </c:numCache>
              </c:numRef>
            </c:minus>
            <c:spPr>
              <a:noFill/>
              <a:ln w="9525" cap="flat" cmpd="sng" algn="ctr">
                <a:solidFill>
                  <a:schemeClr val="tx1"/>
                </a:solidFill>
                <a:round/>
              </a:ln>
              <a:effectLst/>
            </c:spPr>
          </c:errBars>
          <c:val>
            <c:numRef>
              <c:f>'Smokeless Tables'!$B$10</c:f>
              <c:numCache>
                <c:formatCode>0.0</c:formatCode>
                <c:ptCount val="1"/>
                <c:pt idx="0">
                  <c:v>6</c:v>
                </c:pt>
              </c:numCache>
            </c:numRef>
          </c:val>
          <c:extLst>
            <c:ext xmlns:c16="http://schemas.microsoft.com/office/drawing/2014/chart" uri="{C3380CC4-5D6E-409C-BE32-E72D297353CC}">
              <c16:uniqueId val="{00000000-4057-4D20-8C69-B54EFBF029FF}"/>
            </c:ext>
          </c:extLst>
        </c:ser>
        <c:ser>
          <c:idx val="2"/>
          <c:order val="2"/>
          <c:tx>
            <c:strRef>
              <c:f>'Smokeless Tables'!$A$12</c:f>
              <c:strCache>
                <c:ptCount val="1"/>
                <c:pt idx="0">
                  <c:v>Hispanic</c:v>
                </c:pt>
              </c:strCache>
            </c:strRef>
          </c:tx>
          <c:spPr>
            <a:solidFill>
              <a:srgbClr val="6DABE4">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Tables'!$F$12</c:f>
                <c:numCache>
                  <c:formatCode>General</c:formatCode>
                  <c:ptCount val="1"/>
                  <c:pt idx="0">
                    <c:v>1.3000000000000003</c:v>
                  </c:pt>
                </c:numCache>
              </c:numRef>
            </c:plus>
            <c:minus>
              <c:numRef>
                <c:f>'Smokeless Tables'!$D$12</c:f>
                <c:numCache>
                  <c:formatCode>General</c:formatCode>
                  <c:ptCount val="1"/>
                  <c:pt idx="0">
                    <c:v>1</c:v>
                  </c:pt>
                </c:numCache>
              </c:numRef>
            </c:minus>
            <c:spPr>
              <a:noFill/>
              <a:ln w="9525" cap="flat" cmpd="sng" algn="ctr">
                <a:solidFill>
                  <a:sysClr val="windowText" lastClr="000000"/>
                </a:solidFill>
                <a:round/>
              </a:ln>
              <a:effectLst/>
            </c:spPr>
          </c:errBars>
          <c:val>
            <c:numRef>
              <c:f>'Smokeless Tables'!$B$12</c:f>
              <c:numCache>
                <c:formatCode>0.0</c:formatCode>
                <c:ptCount val="1"/>
                <c:pt idx="0">
                  <c:v>3.1</c:v>
                </c:pt>
              </c:numCache>
            </c:numRef>
          </c:val>
          <c:extLst>
            <c:ext xmlns:c16="http://schemas.microsoft.com/office/drawing/2014/chart" uri="{C3380CC4-5D6E-409C-BE32-E72D297353CC}">
              <c16:uniqueId val="{00000001-4057-4D20-8C69-B54EFBF029FF}"/>
            </c:ext>
          </c:extLst>
        </c:ser>
        <c:dLbls>
          <c:dLblPos val="inBase"/>
          <c:showLegendKey val="0"/>
          <c:showVal val="1"/>
          <c:showCatName val="0"/>
          <c:showSerName val="0"/>
          <c:showPercent val="0"/>
          <c:showBubbleSize val="0"/>
        </c:dLbls>
        <c:gapWidth val="219"/>
        <c:overlap val="-27"/>
        <c:axId val="1037031808"/>
        <c:axId val="1037037632"/>
        <c:extLst>
          <c:ext xmlns:c15="http://schemas.microsoft.com/office/drawing/2012/chart" uri="{02D57815-91ED-43cb-92C2-25804820EDAC}">
            <c15:filteredBarSeries>
              <c15:ser>
                <c:idx val="1"/>
                <c:order val="1"/>
                <c:tx>
                  <c:strRef>
                    <c:extLst>
                      <c:ext uri="{02D57815-91ED-43cb-92C2-25804820EDAC}">
                        <c15:formulaRef>
                          <c15:sqref>'Smokeless Tables'!$A$11</c15:sqref>
                        </c15:formulaRef>
                      </c:ext>
                    </c:extLst>
                    <c:strCache>
                      <c:ptCount val="1"/>
                      <c:pt idx="0">
                        <c:v>Black only,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'Smokeless Tables'!$B$11</c15:sqref>
                        </c15:formulaRef>
                      </c:ext>
                    </c:extLst>
                    <c:numCache>
                      <c:formatCode>#,##0</c:formatCode>
                      <c:ptCount val="1"/>
                      <c:pt idx="0">
                        <c:v>0</c:v>
                      </c:pt>
                    </c:numCache>
                  </c:numRef>
                </c:val>
                <c:extLst>
                  <c:ext xmlns:c16="http://schemas.microsoft.com/office/drawing/2014/chart" uri="{C3380CC4-5D6E-409C-BE32-E72D297353CC}">
                    <c16:uniqueId val="{00000002-4057-4D20-8C69-B54EFBF029F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'Smokeless Tables'!$A$13</c15:sqref>
                        </c15:formulaRef>
                      </c:ext>
                    </c:extLst>
                    <c:strCache>
                      <c:ptCount val="1"/>
                      <c:pt idx="0">
                        <c:v>Other only/Multiracial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'Smokeless Tables'!$B$13</c15:sqref>
                        </c15:formulaRef>
                      </c:ext>
                    </c:extLst>
                    <c:numCache>
                      <c:formatCode>#,##0</c:formatCode>
                      <c:ptCount val="1"/>
                      <c:pt idx="0">
                        <c:v>0</c:v>
                      </c:pt>
                    </c:numCache>
                  </c:numRef>
                </c:val>
                <c:extLst xmlns:c15="http://schemas.microsoft.com/office/drawing/2012/chart">
                  <c:ext xmlns:c16="http://schemas.microsoft.com/office/drawing/2014/chart" uri="{C3380CC4-5D6E-409C-BE32-E72D297353CC}">
                    <c16:uniqueId val="{00000003-4057-4D20-8C69-B54EFBF029FF}"/>
                  </c:ext>
                </c:extLst>
              </c15:ser>
            </c15:filteredBarSeries>
          </c:ext>
        </c:extLst>
      </c:barChart>
      <c:catAx>
        <c:axId val="10370318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baseline="0" dirty="0">
                    <a:solidFill>
                      <a:schemeClr val="tx1"/>
                    </a:solidFill>
                  </a:rPr>
                  <a:t>Current Smokeless Tobacco Use</a:t>
                </a:r>
              </a:p>
            </c:rich>
          </c:tx>
          <c:layout>
            <c:manualLayout>
              <c:xMode val="edge"/>
              <c:yMode val="edge"/>
              <c:x val="0.2869779090113736"/>
              <c:y val="0.848718285214348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1037037632"/>
        <c:crosses val="autoZero"/>
        <c:auto val="1"/>
        <c:lblAlgn val="ctr"/>
        <c:lblOffset val="100"/>
        <c:noMultiLvlLbl val="0"/>
      </c:catAx>
      <c:valAx>
        <c:axId val="1037037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baseline="0" dirty="0">
                    <a:solidFill>
                      <a:schemeClr val="tx1"/>
                    </a:solidFill>
                  </a:rPr>
                  <a:t>Prevalence (%)</a:t>
                </a:r>
              </a:p>
            </c:rich>
          </c:tx>
          <c:layout>
            <c:manualLayout>
              <c:xMode val="edge"/>
              <c:yMode val="edge"/>
              <c:x val="3.4305555555555554E-2"/>
              <c:y val="0.323749635462233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37031808"/>
        <c:crosses val="autoZero"/>
        <c:crossBetween val="between"/>
      </c:valAx>
      <c:spPr>
        <a:noFill/>
        <a:ln>
          <a:noFill/>
        </a:ln>
        <a:effectLst/>
      </c:spPr>
    </c:plotArea>
    <c:legend>
      <c:legendPos val="r"/>
      <c:layout>
        <c:manualLayout>
          <c:xMode val="edge"/>
          <c:yMode val="edge"/>
          <c:x val="0.53913986626932831"/>
          <c:y val="0.2124898936107365"/>
          <c:w val="0.4341270849135716"/>
          <c:h val="0.156250928852686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baseline="0" dirty="0">
                <a:solidFill>
                  <a:schemeClr val="tx1"/>
                </a:solidFill>
              </a:rPr>
              <a:t>Prevalence of Current Adult Smokeless Tobacco Use, by Education Level, Texas 2017</a:t>
            </a:r>
          </a:p>
        </c:rich>
      </c:tx>
      <c:layout>
        <c:manualLayout>
          <c:xMode val="edge"/>
          <c:yMode val="edge"/>
          <c:x val="0.1382764781879656"/>
          <c:y val="3.76146834130964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005250281755956"/>
          <c:y val="0.21693693693693694"/>
          <c:w val="0.65960911514884957"/>
          <c:h val="0.62260906575867203"/>
        </c:manualLayout>
      </c:layout>
      <c:barChart>
        <c:barDir val="col"/>
        <c:grouping val="clustered"/>
        <c:varyColors val="0"/>
        <c:ser>
          <c:idx val="1"/>
          <c:order val="1"/>
          <c:tx>
            <c:strRef>
              <c:f>'Smokeless Tables'!$A$16</c:f>
              <c:strCache>
                <c:ptCount val="1"/>
                <c:pt idx="0">
                  <c:v>Less than High School</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Tables'!$F$16</c:f>
                <c:numCache>
                  <c:formatCode>General</c:formatCode>
                  <c:ptCount val="1"/>
                  <c:pt idx="0">
                    <c:v>2.1</c:v>
                  </c:pt>
                </c:numCache>
              </c:numRef>
            </c:plus>
            <c:minus>
              <c:numRef>
                <c:f>'Smokeless Tables'!$D$16</c:f>
                <c:numCache>
                  <c:formatCode>General</c:formatCode>
                  <c:ptCount val="1"/>
                  <c:pt idx="0">
                    <c:v>1.4</c:v>
                  </c:pt>
                </c:numCache>
              </c:numRef>
            </c:minus>
            <c:spPr>
              <a:noFill/>
              <a:ln w="9525" cap="flat" cmpd="sng" algn="ctr">
                <a:solidFill>
                  <a:sysClr val="windowText" lastClr="000000"/>
                </a:solidFill>
                <a:round/>
              </a:ln>
              <a:effectLst/>
            </c:spPr>
          </c:errBars>
          <c:val>
            <c:numRef>
              <c:f>'Smokeless Tables'!$B$16</c:f>
              <c:numCache>
                <c:formatCode>0.0</c:formatCode>
                <c:ptCount val="1"/>
                <c:pt idx="0">
                  <c:v>3.9</c:v>
                </c:pt>
              </c:numCache>
            </c:numRef>
          </c:val>
          <c:extLst>
            <c:ext xmlns:c16="http://schemas.microsoft.com/office/drawing/2014/chart" uri="{C3380CC4-5D6E-409C-BE32-E72D297353CC}">
              <c16:uniqueId val="{00000000-A58B-4673-B7BD-E76774207548}"/>
            </c:ext>
          </c:extLst>
        </c:ser>
        <c:ser>
          <c:idx val="2"/>
          <c:order val="2"/>
          <c:tx>
            <c:strRef>
              <c:f>'Smokeless Tables'!$A$17</c:f>
              <c:strCache>
                <c:ptCount val="1"/>
                <c:pt idx="0">
                  <c:v>High School Graduate</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Tables'!$F$17</c:f>
                <c:numCache>
                  <c:formatCode>General</c:formatCode>
                  <c:ptCount val="1"/>
                  <c:pt idx="0">
                    <c:v>1.8999999999999995</c:v>
                  </c:pt>
                </c:numCache>
              </c:numRef>
            </c:plus>
            <c:minus>
              <c:numRef>
                <c:f>'Smokeless Tables'!$D$17</c:f>
                <c:numCache>
                  <c:formatCode>General</c:formatCode>
                  <c:ptCount val="1"/>
                  <c:pt idx="0">
                    <c:v>1.5</c:v>
                  </c:pt>
                </c:numCache>
              </c:numRef>
            </c:minus>
            <c:spPr>
              <a:noFill/>
              <a:ln w="9525" cap="flat" cmpd="sng" algn="ctr">
                <a:solidFill>
                  <a:sysClr val="windowText" lastClr="000000"/>
                </a:solidFill>
                <a:round/>
              </a:ln>
              <a:effectLst/>
            </c:spPr>
          </c:errBars>
          <c:val>
            <c:numRef>
              <c:f>'Smokeless Tables'!$B$17</c:f>
              <c:numCache>
                <c:formatCode>0.0</c:formatCode>
                <c:ptCount val="1"/>
                <c:pt idx="0">
                  <c:v>5.7</c:v>
                </c:pt>
              </c:numCache>
            </c:numRef>
          </c:val>
          <c:extLst>
            <c:ext xmlns:c16="http://schemas.microsoft.com/office/drawing/2014/chart" uri="{C3380CC4-5D6E-409C-BE32-E72D297353CC}">
              <c16:uniqueId val="{00000001-A58B-4673-B7BD-E76774207548}"/>
            </c:ext>
          </c:extLst>
        </c:ser>
        <c:ser>
          <c:idx val="3"/>
          <c:order val="3"/>
          <c:tx>
            <c:strRef>
              <c:f>'Smokeless Tables'!$A$18</c:f>
              <c:strCache>
                <c:ptCount val="1"/>
                <c:pt idx="0">
                  <c:v>Some College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Tables'!$F$18</c:f>
                <c:numCache>
                  <c:formatCode>General</c:formatCode>
                  <c:ptCount val="1"/>
                  <c:pt idx="0">
                    <c:v>1.7000000000000002</c:v>
                  </c:pt>
                </c:numCache>
              </c:numRef>
            </c:plus>
            <c:minus>
              <c:numRef>
                <c:f>'Smokeless Tables'!$D$18</c:f>
                <c:numCache>
                  <c:formatCode>General</c:formatCode>
                  <c:ptCount val="1"/>
                  <c:pt idx="0">
                    <c:v>1.2999999999999998</c:v>
                  </c:pt>
                </c:numCache>
              </c:numRef>
            </c:minus>
            <c:spPr>
              <a:noFill/>
              <a:ln w="9525" cap="flat" cmpd="sng" algn="ctr">
                <a:solidFill>
                  <a:sysClr val="windowText" lastClr="000000"/>
                </a:solidFill>
                <a:round/>
              </a:ln>
              <a:effectLst/>
            </c:spPr>
          </c:errBars>
          <c:val>
            <c:numRef>
              <c:f>'Smokeless Tables'!$B$18</c:f>
              <c:numCache>
                <c:formatCode>0.0</c:formatCode>
                <c:ptCount val="1"/>
                <c:pt idx="0">
                  <c:v>4.5</c:v>
                </c:pt>
              </c:numCache>
            </c:numRef>
          </c:val>
          <c:extLst>
            <c:ext xmlns:c16="http://schemas.microsoft.com/office/drawing/2014/chart" uri="{C3380CC4-5D6E-409C-BE32-E72D297353CC}">
              <c16:uniqueId val="{00000002-A58B-4673-B7BD-E76774207548}"/>
            </c:ext>
          </c:extLst>
        </c:ser>
        <c:ser>
          <c:idx val="4"/>
          <c:order val="4"/>
          <c:tx>
            <c:strRef>
              <c:f>'Smokeless Tables'!$A$19</c:f>
              <c:strCache>
                <c:ptCount val="1"/>
                <c:pt idx="0">
                  <c:v>College Graduate</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Tables'!$F$19</c:f>
                <c:numCache>
                  <c:formatCode>General</c:formatCode>
                  <c:ptCount val="1"/>
                  <c:pt idx="0">
                    <c:v>1.1000000000000001</c:v>
                  </c:pt>
                </c:numCache>
              </c:numRef>
            </c:plus>
            <c:minus>
              <c:numRef>
                <c:f>'Smokeless Tables'!$D$19</c:f>
                <c:numCache>
                  <c:formatCode>General</c:formatCode>
                  <c:ptCount val="1"/>
                  <c:pt idx="0">
                    <c:v>0.79999999999999982</c:v>
                  </c:pt>
                </c:numCache>
              </c:numRef>
            </c:minus>
            <c:spPr>
              <a:noFill/>
              <a:ln w="9525" cap="flat" cmpd="sng" algn="ctr">
                <a:solidFill>
                  <a:sysClr val="windowText" lastClr="000000"/>
                </a:solidFill>
                <a:round/>
              </a:ln>
              <a:effectLst/>
            </c:spPr>
          </c:errBars>
          <c:val>
            <c:numRef>
              <c:f>'Smokeless Tables'!$B$19</c:f>
              <c:numCache>
                <c:formatCode>0.0</c:formatCode>
                <c:ptCount val="1"/>
                <c:pt idx="0">
                  <c:v>2.9</c:v>
                </c:pt>
              </c:numCache>
            </c:numRef>
          </c:val>
          <c:extLst>
            <c:ext xmlns:c16="http://schemas.microsoft.com/office/drawing/2014/chart" uri="{C3380CC4-5D6E-409C-BE32-E72D297353CC}">
              <c16:uniqueId val="{00000003-A58B-4673-B7BD-E76774207548}"/>
            </c:ext>
          </c:extLst>
        </c:ser>
        <c:dLbls>
          <c:dLblPos val="inBase"/>
          <c:showLegendKey val="0"/>
          <c:showVal val="1"/>
          <c:showCatName val="0"/>
          <c:showSerName val="0"/>
          <c:showPercent val="0"/>
          <c:showBubbleSize val="0"/>
        </c:dLbls>
        <c:gapWidth val="219"/>
        <c:overlap val="-27"/>
        <c:axId val="1114493520"/>
        <c:axId val="1114493936"/>
        <c:extLst>
          <c:ext xmlns:c15="http://schemas.microsoft.com/office/drawing/2012/chart" uri="{02D57815-91ED-43cb-92C2-25804820EDAC}">
            <c15:filteredBarSeries>
              <c15:ser>
                <c:idx val="0"/>
                <c:order val="0"/>
                <c:tx>
                  <c:strRef>
                    <c:extLst>
                      <c:ext uri="{02D57815-91ED-43cb-92C2-25804820EDAC}">
                        <c15:formulaRef>
                          <c15:sqref>'Smokeless Tables'!$A$15</c15:sqref>
                        </c15:formulaRef>
                      </c:ext>
                    </c:extLst>
                    <c:strCache>
                      <c:ptCount val="1"/>
                      <c:pt idx="0">
                        <c:v>Education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'Smokeless Tables'!$B$15</c15:sqref>
                        </c15:formulaRef>
                      </c:ext>
                    </c:extLst>
                    <c:numCache>
                      <c:formatCode>0.0</c:formatCode>
                      <c:ptCount val="1"/>
                    </c:numCache>
                  </c:numRef>
                </c:val>
                <c:extLst>
                  <c:ext xmlns:c16="http://schemas.microsoft.com/office/drawing/2014/chart" uri="{C3380CC4-5D6E-409C-BE32-E72D297353CC}">
                    <c16:uniqueId val="{00000004-A58B-4673-B7BD-E76774207548}"/>
                  </c:ext>
                </c:extLst>
              </c15:ser>
            </c15:filteredBarSeries>
          </c:ext>
        </c:extLst>
      </c:barChart>
      <c:catAx>
        <c:axId val="1114493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baseline="0" dirty="0">
                    <a:solidFill>
                      <a:schemeClr val="tx1"/>
                    </a:solidFill>
                  </a:rPr>
                  <a:t>Current Smokeless Tobacco Use</a:t>
                </a:r>
              </a:p>
            </c:rich>
          </c:tx>
          <c:layout>
            <c:manualLayout>
              <c:xMode val="edge"/>
              <c:yMode val="edge"/>
              <c:x val="0.25170125621924738"/>
              <c:y val="0.8405224020127204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114493936"/>
        <c:crosses val="autoZero"/>
        <c:auto val="1"/>
        <c:lblAlgn val="ctr"/>
        <c:lblOffset val="100"/>
        <c:noMultiLvlLbl val="0"/>
      </c:catAx>
      <c:valAx>
        <c:axId val="1114493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baseline="0" dirty="0">
                    <a:solidFill>
                      <a:schemeClr val="tx1"/>
                    </a:solidFill>
                  </a:rPr>
                  <a:t>Prevalence</a:t>
                </a:r>
                <a:r>
                  <a:rPr lang="en-US" sz="1200" b="1" baseline="0" dirty="0">
                    <a:solidFill>
                      <a:schemeClr val="tx1"/>
                    </a:solidFill>
                  </a:rPr>
                  <a:t> (%)</a:t>
                </a:r>
              </a:p>
            </c:rich>
          </c:tx>
          <c:layout>
            <c:manualLayout>
              <c:xMode val="edge"/>
              <c:yMode val="edge"/>
              <c:x val="1.4841949771573737E-2"/>
              <c:y val="0.388654661416031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114493520"/>
        <c:crosses val="autoZero"/>
        <c:crossBetween val="between"/>
      </c:valAx>
      <c:spPr>
        <a:noFill/>
        <a:ln>
          <a:noFill/>
        </a:ln>
        <a:effectLst/>
      </c:spPr>
    </c:plotArea>
    <c:legend>
      <c:legendPos val="r"/>
      <c:layout>
        <c:manualLayout>
          <c:xMode val="edge"/>
          <c:yMode val="edge"/>
          <c:x val="0.60579812529206412"/>
          <c:y val="0.23586322947179206"/>
          <c:w val="0.3907108496660161"/>
          <c:h val="0.290915778010306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1" baseline="0" dirty="0">
                <a:solidFill>
                  <a:schemeClr val="tx1"/>
                </a:solidFill>
              </a:rPr>
              <a:t>Prevalence of Current  Adult Smokeless Tobacco Use, by Age, Texas 2017</a:t>
            </a:r>
          </a:p>
        </c:rich>
      </c:tx>
      <c:layout>
        <c:manualLayout>
          <c:xMode val="edge"/>
          <c:yMode val="edge"/>
          <c:x val="0.13419080714652462"/>
          <c:y val="2.14365166841928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925555072072313"/>
          <c:y val="0.1675390372472137"/>
          <c:w val="0.70624019777459568"/>
          <c:h val="0.71351530179070866"/>
        </c:manualLayout>
      </c:layout>
      <c:barChart>
        <c:barDir val="col"/>
        <c:grouping val="clustered"/>
        <c:varyColors val="0"/>
        <c:ser>
          <c:idx val="0"/>
          <c:order val="0"/>
          <c:tx>
            <c:strRef>
              <c:f>'Smokeless Tables'!$A$4</c:f>
              <c:strCache>
                <c:ptCount val="1"/>
                <c:pt idx="0">
                  <c:v>Age 18 - 29 years</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Tables'!$F$4</c:f>
                <c:numCache>
                  <c:formatCode>General</c:formatCode>
                  <c:ptCount val="1"/>
                  <c:pt idx="0">
                    <c:v>2.1999999999999993</c:v>
                  </c:pt>
                </c:numCache>
              </c:numRef>
            </c:plus>
            <c:minus>
              <c:numRef>
                <c:f>'Smokeless Tables'!$D$4</c:f>
                <c:numCache>
                  <c:formatCode>General</c:formatCode>
                  <c:ptCount val="1"/>
                  <c:pt idx="0">
                    <c:v>1.5000000000000004</c:v>
                  </c:pt>
                </c:numCache>
              </c:numRef>
            </c:minus>
            <c:spPr>
              <a:noFill/>
              <a:ln w="9525" cap="flat" cmpd="sng" algn="ctr">
                <a:solidFill>
                  <a:sysClr val="windowText" lastClr="000000"/>
                </a:solidFill>
                <a:round/>
              </a:ln>
              <a:effectLst/>
            </c:spPr>
          </c:errBars>
          <c:cat>
            <c:strRef>
              <c:f>'Smokeless Tables'!$B$2:$B$3</c:f>
              <c:strCache>
                <c:ptCount val="2"/>
                <c:pt idx="1">
                  <c:v>%</c:v>
                </c:pt>
              </c:strCache>
            </c:strRef>
          </c:cat>
          <c:val>
            <c:numRef>
              <c:f>'Smokeless Tables'!$B$4</c:f>
              <c:numCache>
                <c:formatCode>0.0</c:formatCode>
                <c:ptCount val="1"/>
                <c:pt idx="0">
                  <c:v>4.9000000000000004</c:v>
                </c:pt>
              </c:numCache>
            </c:numRef>
          </c:val>
          <c:extLst>
            <c:ext xmlns:c16="http://schemas.microsoft.com/office/drawing/2014/chart" uri="{C3380CC4-5D6E-409C-BE32-E72D297353CC}">
              <c16:uniqueId val="{00000000-446D-40BE-852B-E2E7FF4F0719}"/>
            </c:ext>
          </c:extLst>
        </c:ser>
        <c:ser>
          <c:idx val="1"/>
          <c:order val="1"/>
          <c:tx>
            <c:strRef>
              <c:f>'Smokeless Tables'!$A$5</c:f>
              <c:strCache>
                <c:ptCount val="1"/>
                <c:pt idx="0">
                  <c:v>Age 30 - 44 years</c:v>
                </c:pt>
              </c:strCache>
            </c:strRef>
          </c:tx>
          <c:spPr>
            <a:solidFill>
              <a:srgbClr val="6DABE4">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Tables'!$F$5</c:f>
                <c:numCache>
                  <c:formatCode>General</c:formatCode>
                  <c:ptCount val="1"/>
                  <c:pt idx="0">
                    <c:v>1.9000000000000004</c:v>
                  </c:pt>
                </c:numCache>
              </c:numRef>
            </c:plus>
            <c:minus>
              <c:numRef>
                <c:f>'Smokeless Tables'!$D$5</c:f>
                <c:numCache>
                  <c:formatCode>General</c:formatCode>
                  <c:ptCount val="1"/>
                  <c:pt idx="0">
                    <c:v>1.4000000000000004</c:v>
                  </c:pt>
                </c:numCache>
              </c:numRef>
            </c:minus>
            <c:spPr>
              <a:noFill/>
              <a:ln w="9525" cap="flat" cmpd="sng" algn="ctr">
                <a:solidFill>
                  <a:schemeClr val="tx1"/>
                </a:solidFill>
                <a:round/>
              </a:ln>
              <a:effectLst/>
            </c:spPr>
          </c:errBars>
          <c:cat>
            <c:strRef>
              <c:f>'Smokeless Tables'!$B$2:$B$3</c:f>
              <c:strCache>
                <c:ptCount val="2"/>
                <c:pt idx="1">
                  <c:v>%</c:v>
                </c:pt>
              </c:strCache>
            </c:strRef>
          </c:cat>
          <c:val>
            <c:numRef>
              <c:f>'Smokeless Tables'!$B$5</c:f>
              <c:numCache>
                <c:formatCode>0.0</c:formatCode>
                <c:ptCount val="1"/>
                <c:pt idx="0">
                  <c:v>5.5</c:v>
                </c:pt>
              </c:numCache>
            </c:numRef>
          </c:val>
          <c:extLst>
            <c:ext xmlns:c16="http://schemas.microsoft.com/office/drawing/2014/chart" uri="{C3380CC4-5D6E-409C-BE32-E72D297353CC}">
              <c16:uniqueId val="{00000001-446D-40BE-852B-E2E7FF4F0719}"/>
            </c:ext>
          </c:extLst>
        </c:ser>
        <c:ser>
          <c:idx val="2"/>
          <c:order val="2"/>
          <c:tx>
            <c:strRef>
              <c:f>'Smokeless Tables'!$A$6</c:f>
              <c:strCache>
                <c:ptCount val="1"/>
                <c:pt idx="0">
                  <c:v>Age 45 - 64 years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Tables'!$F$6</c:f>
                <c:numCache>
                  <c:formatCode>General</c:formatCode>
                  <c:ptCount val="1"/>
                  <c:pt idx="0">
                    <c:v>1.2000000000000002</c:v>
                  </c:pt>
                </c:numCache>
              </c:numRef>
            </c:plus>
            <c:minus>
              <c:numRef>
                <c:f>'Smokeless Tables'!$D$6</c:f>
                <c:numCache>
                  <c:formatCode>General</c:formatCode>
                  <c:ptCount val="1"/>
                  <c:pt idx="0">
                    <c:v>0.89999999999999991</c:v>
                  </c:pt>
                </c:numCache>
              </c:numRef>
            </c:minus>
            <c:spPr>
              <a:noFill/>
              <a:ln w="9525" cap="flat" cmpd="sng" algn="ctr">
                <a:solidFill>
                  <a:sysClr val="windowText" lastClr="000000"/>
                </a:solidFill>
                <a:round/>
              </a:ln>
              <a:effectLst/>
            </c:spPr>
          </c:errBars>
          <c:cat>
            <c:strRef>
              <c:f>'Smokeless Tables'!$B$2:$B$3</c:f>
              <c:strCache>
                <c:ptCount val="2"/>
                <c:pt idx="1">
                  <c:v>%</c:v>
                </c:pt>
              </c:strCache>
            </c:strRef>
          </c:cat>
          <c:val>
            <c:numRef>
              <c:f>'Smokeless Tables'!$B$6</c:f>
              <c:numCache>
                <c:formatCode>0.0</c:formatCode>
                <c:ptCount val="1"/>
                <c:pt idx="0">
                  <c:v>3.5</c:v>
                </c:pt>
              </c:numCache>
            </c:numRef>
          </c:val>
          <c:extLst>
            <c:ext xmlns:c16="http://schemas.microsoft.com/office/drawing/2014/chart" uri="{C3380CC4-5D6E-409C-BE32-E72D297353CC}">
              <c16:uniqueId val="{00000002-446D-40BE-852B-E2E7FF4F0719}"/>
            </c:ext>
          </c:extLst>
        </c:ser>
        <c:ser>
          <c:idx val="3"/>
          <c:order val="3"/>
          <c:tx>
            <c:strRef>
              <c:f>'Smokeless Tables'!$A$7</c:f>
              <c:strCache>
                <c:ptCount val="1"/>
                <c:pt idx="0">
                  <c:v>Age 65+ years</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Tables'!$F$7</c:f>
                <c:numCache>
                  <c:formatCode>General</c:formatCode>
                  <c:ptCount val="1"/>
                  <c:pt idx="0">
                    <c:v>2</c:v>
                  </c:pt>
                </c:numCache>
              </c:numRef>
            </c:plus>
            <c:minus>
              <c:numRef>
                <c:f>'Smokeless Tables'!$D$7</c:f>
                <c:numCache>
                  <c:formatCode>General</c:formatCode>
                  <c:ptCount val="1"/>
                  <c:pt idx="0">
                    <c:v>1.1999999999999997</c:v>
                  </c:pt>
                </c:numCache>
              </c:numRef>
            </c:minus>
            <c:spPr>
              <a:noFill/>
              <a:ln w="9525" cap="flat" cmpd="sng" algn="ctr">
                <a:solidFill>
                  <a:sysClr val="windowText" lastClr="000000"/>
                </a:solidFill>
                <a:round/>
              </a:ln>
              <a:effectLst/>
            </c:spPr>
          </c:errBars>
          <c:cat>
            <c:strRef>
              <c:f>'Smokeless Tables'!$B$2:$B$3</c:f>
              <c:strCache>
                <c:ptCount val="2"/>
                <c:pt idx="1">
                  <c:v>%</c:v>
                </c:pt>
              </c:strCache>
            </c:strRef>
          </c:cat>
          <c:val>
            <c:numRef>
              <c:f>'Smokeless Tables'!$B$7</c:f>
              <c:numCache>
                <c:formatCode>0.0</c:formatCode>
                <c:ptCount val="1"/>
                <c:pt idx="0">
                  <c:v>2.8</c:v>
                </c:pt>
              </c:numCache>
            </c:numRef>
          </c:val>
          <c:extLst>
            <c:ext xmlns:c16="http://schemas.microsoft.com/office/drawing/2014/chart" uri="{C3380CC4-5D6E-409C-BE32-E72D297353CC}">
              <c16:uniqueId val="{00000003-446D-40BE-852B-E2E7FF4F0719}"/>
            </c:ext>
          </c:extLst>
        </c:ser>
        <c:dLbls>
          <c:dLblPos val="inBase"/>
          <c:showLegendKey val="0"/>
          <c:showVal val="1"/>
          <c:showCatName val="0"/>
          <c:showSerName val="0"/>
          <c:showPercent val="0"/>
          <c:showBubbleSize val="0"/>
        </c:dLbls>
        <c:gapWidth val="219"/>
        <c:overlap val="-27"/>
        <c:axId val="1100660032"/>
        <c:axId val="1100659616"/>
      </c:barChart>
      <c:catAx>
        <c:axId val="11006600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baseline="0" dirty="0">
                    <a:solidFill>
                      <a:schemeClr val="tx1"/>
                    </a:solidFill>
                  </a:rPr>
                  <a:t>Current Smokeless Tobacco Use</a:t>
                </a:r>
              </a:p>
            </c:rich>
          </c:tx>
          <c:layout>
            <c:manualLayout>
              <c:xMode val="edge"/>
              <c:yMode val="edge"/>
              <c:x val="0.25155556606871832"/>
              <c:y val="0.875641196596488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659616"/>
        <c:crosses val="autoZero"/>
        <c:auto val="1"/>
        <c:lblAlgn val="ctr"/>
        <c:lblOffset val="100"/>
        <c:noMultiLvlLbl val="0"/>
      </c:catAx>
      <c:valAx>
        <c:axId val="1100659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baseline="0" dirty="0">
                    <a:solidFill>
                      <a:schemeClr val="tx1"/>
                    </a:solidFill>
                  </a:rPr>
                  <a:t>Prevalence (%)</a:t>
                </a:r>
              </a:p>
            </c:rich>
          </c:tx>
          <c:layout>
            <c:manualLayout>
              <c:xMode val="edge"/>
              <c:yMode val="edge"/>
              <c:x val="0"/>
              <c:y val="0.3648858041310024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100660032"/>
        <c:crosses val="autoZero"/>
        <c:crossBetween val="between"/>
      </c:valAx>
      <c:spPr>
        <a:noFill/>
        <a:ln>
          <a:noFill/>
        </a:ln>
        <a:effectLst/>
      </c:spPr>
    </c:plotArea>
    <c:legend>
      <c:legendPos val="r"/>
      <c:layout>
        <c:manualLayout>
          <c:xMode val="edge"/>
          <c:yMode val="edge"/>
          <c:x val="0.68795875515106775"/>
          <c:y val="0.18300582161779874"/>
          <c:w val="0.31103399828476525"/>
          <c:h val="0.3389311617748085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000" b="1" baseline="0" dirty="0">
                <a:solidFill>
                  <a:schemeClr val="tx1"/>
                </a:solidFill>
              </a:rPr>
              <a:t>Prevalence of Current Adult Smokeless Tobacco Use, by Annual Household Income, Texas 2017</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753018372703416"/>
          <c:y val="0.2287153689122193"/>
          <c:w val="0.67080314960629916"/>
          <c:h val="0.61146184258613245"/>
        </c:manualLayout>
      </c:layout>
      <c:barChart>
        <c:barDir val="col"/>
        <c:grouping val="clustered"/>
        <c:varyColors val="0"/>
        <c:ser>
          <c:idx val="1"/>
          <c:order val="1"/>
          <c:tx>
            <c:strRef>
              <c:f>'Smokeless Tables'!$A$22</c:f>
              <c:strCache>
                <c:ptCount val="1"/>
                <c:pt idx="0">
                  <c:v>Less than $35,000</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Tables'!$F$22</c:f>
                <c:numCache>
                  <c:formatCode>General</c:formatCode>
                  <c:ptCount val="1"/>
                  <c:pt idx="0">
                    <c:v>1.2999999999999998</c:v>
                  </c:pt>
                </c:numCache>
              </c:numRef>
            </c:plus>
            <c:minus>
              <c:numRef>
                <c:f>'Smokeless Tables'!$D$22</c:f>
                <c:numCache>
                  <c:formatCode>General</c:formatCode>
                  <c:ptCount val="1"/>
                  <c:pt idx="0">
                    <c:v>1</c:v>
                  </c:pt>
                </c:numCache>
              </c:numRef>
            </c:minus>
            <c:spPr>
              <a:noFill/>
              <a:ln w="9525" cap="flat" cmpd="sng" algn="ctr">
                <a:solidFill>
                  <a:schemeClr val="tx1"/>
                </a:solidFill>
                <a:round/>
              </a:ln>
              <a:effectLst/>
            </c:spPr>
          </c:errBars>
          <c:val>
            <c:numRef>
              <c:f>'Smokeless Tables'!$B$22</c:f>
              <c:numCache>
                <c:formatCode>0.0</c:formatCode>
                <c:ptCount val="1"/>
                <c:pt idx="0">
                  <c:v>3.7</c:v>
                </c:pt>
              </c:numCache>
            </c:numRef>
          </c:val>
          <c:extLst>
            <c:ext xmlns:c16="http://schemas.microsoft.com/office/drawing/2014/chart" uri="{C3380CC4-5D6E-409C-BE32-E72D297353CC}">
              <c16:uniqueId val="{00000000-EE1B-4E0C-A7B4-E2C3AAC3C3EB}"/>
            </c:ext>
          </c:extLst>
        </c:ser>
        <c:ser>
          <c:idx val="3"/>
          <c:order val="3"/>
          <c:tx>
            <c:strRef>
              <c:f>'Smokeless Tables'!$A$24</c:f>
              <c:strCache>
                <c:ptCount val="1"/>
                <c:pt idx="0">
                  <c:v>$50,000 to &lt; $75,000</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Tables'!$F$24</c:f>
                <c:numCache>
                  <c:formatCode>General</c:formatCode>
                  <c:ptCount val="1"/>
                  <c:pt idx="0">
                    <c:v>1.9000000000000004</c:v>
                  </c:pt>
                </c:numCache>
              </c:numRef>
            </c:plus>
            <c:minus>
              <c:numRef>
                <c:f>'Smokeless Tables'!$D$24</c:f>
                <c:numCache>
                  <c:formatCode>General</c:formatCode>
                  <c:ptCount val="1"/>
                  <c:pt idx="0">
                    <c:v>1.1000000000000001</c:v>
                  </c:pt>
                </c:numCache>
              </c:numRef>
            </c:minus>
            <c:spPr>
              <a:noFill/>
              <a:ln w="9525" cap="flat" cmpd="sng" algn="ctr">
                <a:solidFill>
                  <a:schemeClr val="tx1"/>
                </a:solidFill>
                <a:round/>
              </a:ln>
              <a:effectLst/>
            </c:spPr>
          </c:errBars>
          <c:val>
            <c:numRef>
              <c:f>'Smokeless Tables'!$B$24</c:f>
              <c:numCache>
                <c:formatCode>0.0</c:formatCode>
                <c:ptCount val="1"/>
                <c:pt idx="0">
                  <c:v>3</c:v>
                </c:pt>
              </c:numCache>
            </c:numRef>
          </c:val>
          <c:extLst>
            <c:ext xmlns:c16="http://schemas.microsoft.com/office/drawing/2014/chart" uri="{C3380CC4-5D6E-409C-BE32-E72D297353CC}">
              <c16:uniqueId val="{00000001-EE1B-4E0C-A7B4-E2C3AAC3C3EB}"/>
            </c:ext>
          </c:extLst>
        </c:ser>
        <c:ser>
          <c:idx val="4"/>
          <c:order val="4"/>
          <c:tx>
            <c:strRef>
              <c:f>'Smokeless Tables'!$A$25</c:f>
              <c:strCache>
                <c:ptCount val="1"/>
                <c:pt idx="0">
                  <c:v>$75,000 or more</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'Smokeless Tables'!$F$25</c:f>
                <c:numCache>
                  <c:formatCode>General</c:formatCode>
                  <c:ptCount val="1"/>
                  <c:pt idx="0">
                    <c:v>2</c:v>
                  </c:pt>
                </c:numCache>
              </c:numRef>
            </c:plus>
            <c:minus>
              <c:numRef>
                <c:f>'Smokeless Tables'!$D$25</c:f>
                <c:numCache>
                  <c:formatCode>General</c:formatCode>
                  <c:ptCount val="1"/>
                  <c:pt idx="0">
                    <c:v>1.4000000000000004</c:v>
                  </c:pt>
                </c:numCache>
              </c:numRef>
            </c:minus>
            <c:spPr>
              <a:noFill/>
              <a:ln w="9525" cap="flat" cmpd="sng" algn="ctr">
                <a:solidFill>
                  <a:sysClr val="windowText" lastClr="000000"/>
                </a:solidFill>
                <a:round/>
              </a:ln>
              <a:effectLst/>
            </c:spPr>
          </c:errBars>
          <c:val>
            <c:numRef>
              <c:f>'Smokeless Tables'!$B$25</c:f>
              <c:numCache>
                <c:formatCode>0.0</c:formatCode>
                <c:ptCount val="1"/>
                <c:pt idx="0">
                  <c:v>5.9</c:v>
                </c:pt>
              </c:numCache>
            </c:numRef>
          </c:val>
          <c:extLst>
            <c:ext xmlns:c16="http://schemas.microsoft.com/office/drawing/2014/chart" uri="{C3380CC4-5D6E-409C-BE32-E72D297353CC}">
              <c16:uniqueId val="{00000002-EE1B-4E0C-A7B4-E2C3AAC3C3EB}"/>
            </c:ext>
          </c:extLst>
        </c:ser>
        <c:dLbls>
          <c:dLblPos val="inBase"/>
          <c:showLegendKey val="0"/>
          <c:showVal val="1"/>
          <c:showCatName val="0"/>
          <c:showSerName val="0"/>
          <c:showPercent val="0"/>
          <c:showBubbleSize val="0"/>
        </c:dLbls>
        <c:gapWidth val="219"/>
        <c:overlap val="-27"/>
        <c:axId val="1103037568"/>
        <c:axId val="1103038400"/>
        <c:extLst>
          <c:ext xmlns:c15="http://schemas.microsoft.com/office/drawing/2012/chart" uri="{02D57815-91ED-43cb-92C2-25804820EDAC}">
            <c15:filteredBarSeries>
              <c15:ser>
                <c:idx val="0"/>
                <c:order val="0"/>
                <c:tx>
                  <c:strRef>
                    <c:extLst>
                      <c:ext uri="{02D57815-91ED-43cb-92C2-25804820EDAC}">
                        <c15:formulaRef>
                          <c15:sqref>'Smokeless Tables'!$A$21</c15:sqref>
                        </c15:formulaRef>
                      </c:ext>
                    </c:extLst>
                    <c:strCache>
                      <c:ptCount val="1"/>
                      <c:pt idx="0">
                        <c:v>Annual Household Income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'Smokeless Tables'!$B$21</c15:sqref>
                        </c15:formulaRef>
                      </c:ext>
                    </c:extLst>
                    <c:numCache>
                      <c:formatCode>0.0</c:formatCode>
                      <c:ptCount val="1"/>
                    </c:numCache>
                  </c:numRef>
                </c:val>
                <c:extLst>
                  <c:ext xmlns:c16="http://schemas.microsoft.com/office/drawing/2014/chart" uri="{C3380CC4-5D6E-409C-BE32-E72D297353CC}">
                    <c16:uniqueId val="{00000003-EE1B-4E0C-A7B4-E2C3AAC3C3E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'Smokeless Tables'!$A$23</c15:sqref>
                        </c15:formulaRef>
                      </c:ext>
                    </c:extLst>
                    <c:strCache>
                      <c:ptCount val="1"/>
                      <c:pt idx="0">
                        <c:v>$35,000 to &lt; $50,000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'Smokeless Tables'!$B$23</c15:sqref>
                        </c15:formulaRef>
                      </c:ext>
                    </c:extLst>
                    <c:numCache>
                      <c:formatCode>#,##0</c:formatCode>
                      <c:ptCount val="1"/>
                      <c:pt idx="0">
                        <c:v>0</c:v>
                      </c:pt>
                    </c:numCache>
                  </c:numRef>
                </c:val>
                <c:extLst xmlns:c15="http://schemas.microsoft.com/office/drawing/2012/chart">
                  <c:ext xmlns:c16="http://schemas.microsoft.com/office/drawing/2014/chart" uri="{C3380CC4-5D6E-409C-BE32-E72D297353CC}">
                    <c16:uniqueId val="{00000004-EE1B-4E0C-A7B4-E2C3AAC3C3EB}"/>
                  </c:ext>
                </c:extLst>
              </c15:ser>
            </c15:filteredBarSeries>
          </c:ext>
        </c:extLst>
      </c:barChart>
      <c:catAx>
        <c:axId val="11030375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baseline="0">
                    <a:solidFill>
                      <a:schemeClr val="tx1"/>
                    </a:solidFill>
                  </a:rPr>
                  <a:t>Current Smokeless Tobacco Use</a:t>
                </a:r>
              </a:p>
            </c:rich>
          </c:tx>
          <c:layout>
            <c:manualLayout>
              <c:xMode val="edge"/>
              <c:yMode val="edge"/>
              <c:x val="0.2351809312625224"/>
              <c:y val="0.84225884911484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103038400"/>
        <c:crosses val="autoZero"/>
        <c:auto val="1"/>
        <c:lblAlgn val="ctr"/>
        <c:lblOffset val="100"/>
        <c:noMultiLvlLbl val="0"/>
      </c:catAx>
      <c:valAx>
        <c:axId val="1103038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i="0" baseline="0">
                    <a:solidFill>
                      <a:schemeClr val="tx1"/>
                    </a:solidFill>
                  </a:rPr>
                  <a:t>Prevalence (%)</a:t>
                </a:r>
              </a:p>
            </c:rich>
          </c:tx>
          <c:layout>
            <c:manualLayout>
              <c:xMode val="edge"/>
              <c:yMode val="edge"/>
              <c:x val="0"/>
              <c:y val="0.3668725255116266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103037568"/>
        <c:crosses val="autoZero"/>
        <c:crossBetween val="between"/>
      </c:valAx>
      <c:spPr>
        <a:noFill/>
        <a:ln>
          <a:noFill/>
        </a:ln>
        <a:effectLst/>
      </c:spPr>
    </c:plotArea>
    <c:legend>
      <c:legendPos val="r"/>
      <c:layout>
        <c:manualLayout>
          <c:xMode val="edge"/>
          <c:yMode val="edge"/>
          <c:x val="0.64658196528062817"/>
          <c:y val="0.22874482141041327"/>
          <c:w val="0.3492619183032048"/>
          <c:h val="0.213275886387566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600" b="1" baseline="0" dirty="0">
                <a:solidFill>
                  <a:sysClr val="windowText" lastClr="000000"/>
                </a:solidFill>
              </a:rPr>
              <a:t>Prevalence of Current and Former Adult ENDS Use,</a:t>
            </a:r>
          </a:p>
          <a:p>
            <a:pPr>
              <a:defRPr>
                <a:solidFill>
                  <a:sysClr val="windowText" lastClr="000000"/>
                </a:solidFill>
              </a:defRPr>
            </a:pPr>
            <a:r>
              <a:rPr lang="en-US" sz="1600" b="1" baseline="0" dirty="0">
                <a:solidFill>
                  <a:sysClr val="windowText" lastClr="000000"/>
                </a:solidFill>
              </a:rPr>
              <a:t>by Age, Texas 2017</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017315343027617"/>
          <c:y val="0.12947785405868734"/>
          <c:w val="0.74495576811902653"/>
          <c:h val="0.75616784194403897"/>
        </c:manualLayout>
      </c:layout>
      <c:barChart>
        <c:barDir val="col"/>
        <c:grouping val="clustered"/>
        <c:varyColors val="0"/>
        <c:ser>
          <c:idx val="1"/>
          <c:order val="1"/>
          <c:tx>
            <c:strRef>
              <c:f>'ENDS Tables'!$O$3</c:f>
              <c:strCache>
                <c:ptCount val="1"/>
                <c:pt idx="0">
                  <c:v>Age 18 - 29 years</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Tables'!$F$3</c:f>
                <c:numCache>
                  <c:formatCode>General</c:formatCode>
                  <c:ptCount val="1"/>
                  <c:pt idx="0">
                    <c:v>3</c:v>
                  </c:pt>
                </c:numCache>
              </c:numRef>
            </c:plus>
            <c:minus>
              <c:numRef>
                <c:f>'ENDS Tables'!$D$3</c:f>
                <c:numCache>
                  <c:formatCode>General</c:formatCode>
                  <c:ptCount val="1"/>
                  <c:pt idx="0">
                    <c:v>2.2999999999999998</c:v>
                  </c:pt>
                </c:numCache>
              </c:numRef>
            </c:minus>
            <c:spPr>
              <a:noFill/>
              <a:ln w="9525" cap="flat" cmpd="sng" algn="ctr">
                <a:solidFill>
                  <a:sysClr val="windowText" lastClr="000000"/>
                </a:solidFill>
                <a:round/>
              </a:ln>
              <a:effectLst/>
            </c:spPr>
          </c:errBars>
          <c:cat>
            <c:strRef>
              <c:f>'ENDS Tables'!$P$1</c:f>
              <c:strCache>
                <c:ptCount val="1"/>
                <c:pt idx="0">
                  <c:v>%</c:v>
                </c:pt>
              </c:strCache>
            </c:strRef>
          </c:cat>
          <c:val>
            <c:numRef>
              <c:f>'ENDS Tables'!$P$3</c:f>
              <c:numCache>
                <c:formatCode>0.0</c:formatCode>
                <c:ptCount val="1"/>
                <c:pt idx="0">
                  <c:v>8.5</c:v>
                </c:pt>
              </c:numCache>
            </c:numRef>
          </c:val>
          <c:extLst>
            <c:ext xmlns:c16="http://schemas.microsoft.com/office/drawing/2014/chart" uri="{C3380CC4-5D6E-409C-BE32-E72D297353CC}">
              <c16:uniqueId val="{00000000-21C1-441D-88BF-97D9514D1206}"/>
            </c:ext>
          </c:extLst>
        </c:ser>
        <c:ser>
          <c:idx val="2"/>
          <c:order val="2"/>
          <c:tx>
            <c:strRef>
              <c:f>'ENDS Tables'!$O$4</c:f>
              <c:strCache>
                <c:ptCount val="1"/>
                <c:pt idx="0">
                  <c:v>Age 30 - 44 years</c:v>
                </c:pt>
              </c:strCache>
            </c:strRef>
          </c:tx>
          <c:spPr>
            <a:solidFill>
              <a:srgbClr val="6DABE4">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Tables'!$F$4</c:f>
                <c:numCache>
                  <c:formatCode>General</c:formatCode>
                  <c:ptCount val="1"/>
                  <c:pt idx="0">
                    <c:v>2.0999999999999996</c:v>
                  </c:pt>
                </c:numCache>
              </c:numRef>
            </c:plus>
            <c:minus>
              <c:numRef>
                <c:f>'ENDS Tables'!$D$4</c:f>
                <c:numCache>
                  <c:formatCode>General</c:formatCode>
                  <c:ptCount val="1"/>
                  <c:pt idx="0">
                    <c:v>1.5</c:v>
                  </c:pt>
                </c:numCache>
              </c:numRef>
            </c:minus>
            <c:spPr>
              <a:noFill/>
              <a:ln w="9525" cap="flat" cmpd="sng" algn="ctr">
                <a:solidFill>
                  <a:sysClr val="windowText" lastClr="000000"/>
                </a:solidFill>
                <a:round/>
              </a:ln>
              <a:effectLst/>
            </c:spPr>
          </c:errBars>
          <c:cat>
            <c:strRef>
              <c:f>'ENDS Tables'!$P$1</c:f>
              <c:strCache>
                <c:ptCount val="1"/>
                <c:pt idx="0">
                  <c:v>%</c:v>
                </c:pt>
              </c:strCache>
            </c:strRef>
          </c:cat>
          <c:val>
            <c:numRef>
              <c:f>'ENDS Tables'!$P$4</c:f>
              <c:numCache>
                <c:formatCode>0.0</c:formatCode>
                <c:ptCount val="1"/>
                <c:pt idx="0">
                  <c:v>5</c:v>
                </c:pt>
              </c:numCache>
            </c:numRef>
          </c:val>
          <c:extLst>
            <c:ext xmlns:c16="http://schemas.microsoft.com/office/drawing/2014/chart" uri="{C3380CC4-5D6E-409C-BE32-E72D297353CC}">
              <c16:uniqueId val="{00000001-21C1-441D-88BF-97D9514D1206}"/>
            </c:ext>
          </c:extLst>
        </c:ser>
        <c:ser>
          <c:idx val="3"/>
          <c:order val="3"/>
          <c:tx>
            <c:strRef>
              <c:f>'ENDS Tables'!$O$5</c:f>
              <c:strCache>
                <c:ptCount val="1"/>
                <c:pt idx="0">
                  <c:v>Age 45 - 64 years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Tables'!$F$5</c:f>
                <c:numCache>
                  <c:formatCode>General</c:formatCode>
                  <c:ptCount val="1"/>
                  <c:pt idx="0">
                    <c:v>1.4000000000000004</c:v>
                  </c:pt>
                </c:numCache>
              </c:numRef>
            </c:plus>
            <c:minus>
              <c:numRef>
                <c:f>'ENDS Tables'!$D$5</c:f>
                <c:numCache>
                  <c:formatCode>General</c:formatCode>
                  <c:ptCount val="1"/>
                  <c:pt idx="0">
                    <c:v>1.0999999999999996</c:v>
                  </c:pt>
                </c:numCache>
              </c:numRef>
            </c:minus>
            <c:spPr>
              <a:noFill/>
              <a:ln w="9525" cap="flat" cmpd="sng" algn="ctr">
                <a:solidFill>
                  <a:sysClr val="windowText" lastClr="000000"/>
                </a:solidFill>
                <a:round/>
              </a:ln>
              <a:effectLst/>
            </c:spPr>
          </c:errBars>
          <c:cat>
            <c:strRef>
              <c:f>'ENDS Tables'!$P$1</c:f>
              <c:strCache>
                <c:ptCount val="1"/>
                <c:pt idx="0">
                  <c:v>%</c:v>
                </c:pt>
              </c:strCache>
            </c:strRef>
          </c:cat>
          <c:val>
            <c:numRef>
              <c:f>'ENDS Tables'!$P$5</c:f>
              <c:numCache>
                <c:formatCode>0.0</c:formatCode>
                <c:ptCount val="1"/>
                <c:pt idx="0">
                  <c:v>4.0999999999999996</c:v>
                </c:pt>
              </c:numCache>
            </c:numRef>
          </c:val>
          <c:extLst>
            <c:ext xmlns:c16="http://schemas.microsoft.com/office/drawing/2014/chart" uri="{C3380CC4-5D6E-409C-BE32-E72D297353CC}">
              <c16:uniqueId val="{00000002-21C1-441D-88BF-97D9514D1206}"/>
            </c:ext>
          </c:extLst>
        </c:ser>
        <c:ser>
          <c:idx val="5"/>
          <c:order val="5"/>
          <c:tx>
            <c:strRef>
              <c:f>'ENDS Tables'!$O$7</c:f>
              <c:strCache>
                <c:ptCount val="1"/>
                <c:pt idx="0">
                  <c:v>Former ENDS Use</c:v>
                </c:pt>
              </c:strCache>
            </c:strRef>
          </c:tx>
          <c:spPr>
            <a:solidFill>
              <a:schemeClr val="accent6"/>
            </a:solidFill>
            <a:ln>
              <a:noFill/>
            </a:ln>
            <a:effectLst/>
          </c:spPr>
          <c:invertIfNegative val="0"/>
          <c:dLbls>
            <c:delete val="1"/>
          </c:dLbls>
          <c:cat>
            <c:strRef>
              <c:f>'ENDS Tables'!$P$1</c:f>
              <c:strCache>
                <c:ptCount val="1"/>
                <c:pt idx="0">
                  <c:v>%</c:v>
                </c:pt>
              </c:strCache>
            </c:strRef>
          </c:cat>
          <c:val>
            <c:numRef>
              <c:f>'ENDS Tables'!$P$7</c:f>
              <c:numCache>
                <c:formatCode>General</c:formatCode>
                <c:ptCount val="1"/>
                <c:pt idx="0">
                  <c:v>0</c:v>
                </c:pt>
              </c:numCache>
            </c:numRef>
          </c:val>
          <c:extLst>
            <c:ext xmlns:c16="http://schemas.microsoft.com/office/drawing/2014/chart" uri="{C3380CC4-5D6E-409C-BE32-E72D297353CC}">
              <c16:uniqueId val="{00000003-21C1-441D-88BF-97D9514D1206}"/>
            </c:ext>
          </c:extLst>
        </c:ser>
        <c:ser>
          <c:idx val="7"/>
          <c:order val="7"/>
          <c:tx>
            <c:strRef>
              <c:f>'ENDS Tables'!$O$9</c:f>
              <c:strCache>
                <c:ptCount val="1"/>
                <c:pt idx="0">
                  <c:v>18 to 29</c:v>
                </c:pt>
              </c:strCache>
            </c:strRef>
          </c:tx>
          <c:spPr>
            <a:solidFill>
              <a:schemeClr val="accent6">
                <a:lumMod val="75000"/>
              </a:schemeClr>
            </a:solidFill>
            <a:ln>
              <a:noFill/>
            </a:ln>
            <a:effectLst/>
          </c:spPr>
          <c:invertIfNegative val="0"/>
          <c:dPt>
            <c:idx val="0"/>
            <c:invertIfNegative val="0"/>
            <c:bubble3D val="0"/>
            <c:spPr>
              <a:solidFill>
                <a:srgbClr val="6CC04A">
                  <a:lumMod val="75000"/>
                </a:srgbClr>
              </a:solidFill>
              <a:ln>
                <a:noFill/>
              </a:ln>
              <a:effectLst/>
            </c:spPr>
            <c:extLst>
              <c:ext xmlns:c16="http://schemas.microsoft.com/office/drawing/2014/chart" uri="{C3380CC4-5D6E-409C-BE32-E72D297353CC}">
                <c16:uniqueId val="{00000000-35ED-48CC-989D-D07563041956}"/>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Tables'!$M$3</c:f>
                <c:numCache>
                  <c:formatCode>General</c:formatCode>
                  <c:ptCount val="1"/>
                  <c:pt idx="0">
                    <c:v>4</c:v>
                  </c:pt>
                </c:numCache>
              </c:numRef>
            </c:plus>
            <c:minus>
              <c:numRef>
                <c:f>'ENDS Tables'!$K$3</c:f>
                <c:numCache>
                  <c:formatCode>General</c:formatCode>
                  <c:ptCount val="1"/>
                  <c:pt idx="0">
                    <c:v>3.5999999999999979</c:v>
                  </c:pt>
                </c:numCache>
              </c:numRef>
            </c:minus>
            <c:spPr>
              <a:noFill/>
              <a:ln w="9525" cap="flat" cmpd="sng" algn="ctr">
                <a:solidFill>
                  <a:schemeClr val="tx1"/>
                </a:solidFill>
                <a:round/>
              </a:ln>
              <a:effectLst/>
            </c:spPr>
          </c:errBars>
          <c:cat>
            <c:strRef>
              <c:f>'ENDS Tables'!$P$1</c:f>
              <c:strCache>
                <c:ptCount val="1"/>
                <c:pt idx="0">
                  <c:v>%</c:v>
                </c:pt>
              </c:strCache>
            </c:strRef>
          </c:cat>
          <c:val>
            <c:numRef>
              <c:f>'ENDS Tables'!$P$9</c:f>
              <c:numCache>
                <c:formatCode>0.0</c:formatCode>
                <c:ptCount val="1"/>
                <c:pt idx="0">
                  <c:v>25.7</c:v>
                </c:pt>
              </c:numCache>
            </c:numRef>
          </c:val>
          <c:extLst>
            <c:ext xmlns:c16="http://schemas.microsoft.com/office/drawing/2014/chart" uri="{C3380CC4-5D6E-409C-BE32-E72D297353CC}">
              <c16:uniqueId val="{00000004-21C1-441D-88BF-97D9514D1206}"/>
            </c:ext>
          </c:extLst>
        </c:ser>
        <c:ser>
          <c:idx val="8"/>
          <c:order val="8"/>
          <c:tx>
            <c:strRef>
              <c:f>'ENDS Tables'!$O$10</c:f>
              <c:strCache>
                <c:ptCount val="1"/>
                <c:pt idx="0">
                  <c:v>30 to 44</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Tables'!$M$4</c:f>
                <c:numCache>
                  <c:formatCode>General</c:formatCode>
                  <c:ptCount val="1"/>
                  <c:pt idx="0">
                    <c:v>3.2000000000000028</c:v>
                  </c:pt>
                </c:numCache>
              </c:numRef>
            </c:plus>
            <c:minus>
              <c:numRef>
                <c:f>'ENDS Tables'!$K$4</c:f>
                <c:numCache>
                  <c:formatCode>General</c:formatCode>
                  <c:ptCount val="1"/>
                  <c:pt idx="0">
                    <c:v>2.7999999999999972</c:v>
                  </c:pt>
                </c:numCache>
              </c:numRef>
            </c:minus>
            <c:spPr>
              <a:noFill/>
              <a:ln w="9525" cap="flat" cmpd="sng" algn="ctr">
                <a:solidFill>
                  <a:sysClr val="windowText" lastClr="000000"/>
                </a:solidFill>
                <a:round/>
              </a:ln>
              <a:effectLst/>
            </c:spPr>
          </c:errBars>
          <c:cat>
            <c:strRef>
              <c:f>'ENDS Tables'!$P$1</c:f>
              <c:strCache>
                <c:ptCount val="1"/>
                <c:pt idx="0">
                  <c:v>%</c:v>
                </c:pt>
              </c:strCache>
            </c:strRef>
          </c:cat>
          <c:val>
            <c:numRef>
              <c:f>'ENDS Tables'!$P$10</c:f>
              <c:numCache>
                <c:formatCode>0.0</c:formatCode>
                <c:ptCount val="1"/>
                <c:pt idx="0">
                  <c:v>20.399999999999999</c:v>
                </c:pt>
              </c:numCache>
            </c:numRef>
          </c:val>
          <c:extLst>
            <c:ext xmlns:c16="http://schemas.microsoft.com/office/drawing/2014/chart" uri="{C3380CC4-5D6E-409C-BE32-E72D297353CC}">
              <c16:uniqueId val="{00000005-21C1-441D-88BF-97D9514D1206}"/>
            </c:ext>
          </c:extLst>
        </c:ser>
        <c:ser>
          <c:idx val="9"/>
          <c:order val="9"/>
          <c:tx>
            <c:strRef>
              <c:f>'ENDS Tables'!$O$11</c:f>
              <c:strCache>
                <c:ptCount val="1"/>
                <c:pt idx="0">
                  <c:v>45 to 64</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Tables'!$M$5</c:f>
                <c:numCache>
                  <c:formatCode>General</c:formatCode>
                  <c:ptCount val="1"/>
                  <c:pt idx="0">
                    <c:v>2.3000000000000007</c:v>
                  </c:pt>
                </c:numCache>
              </c:numRef>
            </c:plus>
            <c:minus>
              <c:numRef>
                <c:f>'ENDS Tables'!$K$5</c:f>
                <c:numCache>
                  <c:formatCode>General</c:formatCode>
                  <c:ptCount val="1"/>
                  <c:pt idx="0">
                    <c:v>2</c:v>
                  </c:pt>
                </c:numCache>
              </c:numRef>
            </c:minus>
            <c:spPr>
              <a:noFill/>
              <a:ln w="9525" cap="flat" cmpd="sng" algn="ctr">
                <a:solidFill>
                  <a:sysClr val="windowText" lastClr="000000"/>
                </a:solidFill>
                <a:round/>
              </a:ln>
              <a:effectLst/>
            </c:spPr>
          </c:errBars>
          <c:cat>
            <c:strRef>
              <c:f>'ENDS Tables'!$P$1</c:f>
              <c:strCache>
                <c:ptCount val="1"/>
                <c:pt idx="0">
                  <c:v>%</c:v>
                </c:pt>
              </c:strCache>
            </c:strRef>
          </c:cat>
          <c:val>
            <c:numRef>
              <c:f>'ENDS Tables'!$P$11</c:f>
              <c:numCache>
                <c:formatCode>0.0</c:formatCode>
                <c:ptCount val="1"/>
                <c:pt idx="0">
                  <c:v>11.5</c:v>
                </c:pt>
              </c:numCache>
            </c:numRef>
          </c:val>
          <c:extLst>
            <c:ext xmlns:c16="http://schemas.microsoft.com/office/drawing/2014/chart" uri="{C3380CC4-5D6E-409C-BE32-E72D297353CC}">
              <c16:uniqueId val="{00000006-21C1-441D-88BF-97D9514D1206}"/>
            </c:ext>
          </c:extLst>
        </c:ser>
        <c:dLbls>
          <c:dLblPos val="inBase"/>
          <c:showLegendKey val="0"/>
          <c:showVal val="1"/>
          <c:showCatName val="0"/>
          <c:showSerName val="0"/>
          <c:showPercent val="0"/>
          <c:showBubbleSize val="0"/>
        </c:dLbls>
        <c:gapWidth val="219"/>
        <c:overlap val="-27"/>
        <c:axId val="1207879295"/>
        <c:axId val="1207876799"/>
        <c:extLst>
          <c:ext xmlns:c15="http://schemas.microsoft.com/office/drawing/2012/chart" uri="{02D57815-91ED-43cb-92C2-25804820EDAC}">
            <c15:filteredBarSeries>
              <c15:ser>
                <c:idx val="0"/>
                <c:order val="0"/>
                <c:tx>
                  <c:strRef>
                    <c:extLst>
                      <c:ext uri="{02D57815-91ED-43cb-92C2-25804820EDAC}">
                        <c15:formulaRef>
                          <c15:sqref>'ENDS Tables'!$O$2</c15:sqref>
                        </c15:formulaRef>
                      </c:ext>
                    </c:extLst>
                    <c:strCache>
                      <c:ptCount val="1"/>
                      <c:pt idx="0">
                        <c:v>Age Group (years)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'ENDS Tables'!$P$1</c15:sqref>
                        </c15:formulaRef>
                      </c:ext>
                    </c:extLst>
                    <c:strCache>
                      <c:ptCount val="1"/>
                      <c:pt idx="0">
                        <c:v>%</c:v>
                      </c:pt>
                    </c:strCache>
                  </c:strRef>
                </c:cat>
                <c:val>
                  <c:numRef>
                    <c:extLst>
                      <c:ext uri="{02D57815-91ED-43cb-92C2-25804820EDAC}">
                        <c15:formulaRef>
                          <c15:sqref>'ENDS Tables'!$P$2</c15:sqref>
                        </c15:formulaRef>
                      </c:ext>
                    </c:extLst>
                    <c:numCache>
                      <c:formatCode>General</c:formatCode>
                      <c:ptCount val="1"/>
                    </c:numCache>
                  </c:numRef>
                </c:val>
                <c:extLst>
                  <c:ext xmlns:c16="http://schemas.microsoft.com/office/drawing/2014/chart" uri="{C3380CC4-5D6E-409C-BE32-E72D297353CC}">
                    <c16:uniqueId val="{00000007-21C1-441D-88BF-97D9514D120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'ENDS Tables'!$O$6</c15:sqref>
                        </c15:formulaRef>
                      </c:ext>
                    </c:extLst>
                    <c:strCache>
                      <c:ptCount val="1"/>
                      <c:pt idx="0">
                        <c:v>65 and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'ENDS Tables'!$P$1</c15:sqref>
                        </c15:formulaRef>
                      </c:ext>
                    </c:extLst>
                    <c:strCache>
                      <c:ptCount val="1"/>
                      <c:pt idx="0">
                        <c:v>%</c:v>
                      </c:pt>
                    </c:strCache>
                  </c:strRef>
                </c:cat>
                <c:val>
                  <c:numRef>
                    <c:extLst xmlns:c15="http://schemas.microsoft.com/office/drawing/2012/chart">
                      <c:ext xmlns:c15="http://schemas.microsoft.com/office/drawing/2012/chart" uri="{02D57815-91ED-43cb-92C2-25804820EDAC}">
                        <c15:formulaRef>
                          <c15:sqref>'ENDS Tables'!$P$6</c15:sqref>
                        </c15:formulaRef>
                      </c:ext>
                    </c:extLst>
                    <c:numCache>
                      <c:formatCode>#,##0</c:formatCode>
                      <c:ptCount val="1"/>
                      <c:pt idx="0">
                        <c:v>0</c:v>
                      </c:pt>
                    </c:numCache>
                  </c:numRef>
                </c:val>
                <c:extLst xmlns:c15="http://schemas.microsoft.com/office/drawing/2012/chart">
                  <c:ext xmlns:c16="http://schemas.microsoft.com/office/drawing/2014/chart" uri="{C3380CC4-5D6E-409C-BE32-E72D297353CC}">
                    <c16:uniqueId val="{00000008-21C1-441D-88BF-97D9514D1206}"/>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'ENDS Tables'!$O$8</c15:sqref>
                        </c15:formulaRef>
                      </c:ext>
                    </c:extLst>
                    <c:strCache>
                      <c:ptCount val="1"/>
                      <c:pt idx="0">
                        <c:v>Age Group (years)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'ENDS Tables'!$P$1</c15:sqref>
                        </c15:formulaRef>
                      </c:ext>
                    </c:extLst>
                    <c:strCache>
                      <c:ptCount val="1"/>
                      <c:pt idx="0">
                        <c:v>%</c:v>
                      </c:pt>
                    </c:strCache>
                  </c:strRef>
                </c:cat>
                <c:val>
                  <c:numRef>
                    <c:extLst xmlns:c15="http://schemas.microsoft.com/office/drawing/2012/chart">
                      <c:ext xmlns:c15="http://schemas.microsoft.com/office/drawing/2012/chart" uri="{02D57815-91ED-43cb-92C2-25804820EDAC}">
                        <c15:formulaRef>
                          <c15:sqref>'ENDS Tables'!$P$8</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9-21C1-441D-88BF-97D9514D1206}"/>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'ENDS Tables'!$O$12</c15:sqref>
                        </c15:formulaRef>
                      </c:ext>
                    </c:extLst>
                    <c:strCache>
                      <c:ptCount val="1"/>
                      <c:pt idx="0">
                        <c:v>65 and older</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'ENDS Tables'!$P$1</c15:sqref>
                        </c15:formulaRef>
                      </c:ext>
                    </c:extLst>
                    <c:strCache>
                      <c:ptCount val="1"/>
                      <c:pt idx="0">
                        <c:v>%</c:v>
                      </c:pt>
                    </c:strCache>
                  </c:strRef>
                </c:cat>
                <c:val>
                  <c:numRef>
                    <c:extLst xmlns:c15="http://schemas.microsoft.com/office/drawing/2012/chart">
                      <c:ext xmlns:c15="http://schemas.microsoft.com/office/drawing/2012/chart" uri="{02D57815-91ED-43cb-92C2-25804820EDAC}">
                        <c15:formulaRef>
                          <c15:sqref>'ENDS Tables'!$P$12</c15:sqref>
                        </c15:formulaRef>
                      </c:ext>
                    </c:extLst>
                    <c:numCache>
                      <c:formatCode>#,##0</c:formatCode>
                      <c:ptCount val="1"/>
                      <c:pt idx="0">
                        <c:v>0</c:v>
                      </c:pt>
                    </c:numCache>
                  </c:numRef>
                </c:val>
                <c:extLst xmlns:c15="http://schemas.microsoft.com/office/drawing/2012/chart">
                  <c:ext xmlns:c16="http://schemas.microsoft.com/office/drawing/2014/chart" uri="{C3380CC4-5D6E-409C-BE32-E72D297353CC}">
                    <c16:uniqueId val="{0000000A-21C1-441D-88BF-97D9514D1206}"/>
                  </c:ext>
                </c:extLst>
              </c15:ser>
            </c15:filteredBarSeries>
          </c:ext>
        </c:extLst>
      </c:barChart>
      <c:catAx>
        <c:axId val="120787929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baseline="0" dirty="0">
                    <a:solidFill>
                      <a:schemeClr val="tx1"/>
                    </a:solidFill>
                  </a:rPr>
                  <a:t>Current ENDS Use                         Former ENDS Use</a:t>
                </a:r>
              </a:p>
            </c:rich>
          </c:tx>
          <c:layout>
            <c:manualLayout>
              <c:xMode val="edge"/>
              <c:yMode val="edge"/>
              <c:x val="0.22288779638971695"/>
              <c:y val="0.8875814162975075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207876799"/>
        <c:crosses val="autoZero"/>
        <c:auto val="1"/>
        <c:lblAlgn val="ctr"/>
        <c:lblOffset val="100"/>
        <c:noMultiLvlLbl val="0"/>
      </c:catAx>
      <c:valAx>
        <c:axId val="12078767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400" b="1" baseline="0" dirty="0">
                    <a:solidFill>
                      <a:schemeClr val="tx1"/>
                    </a:solidFill>
                  </a:rPr>
                  <a:t>Prevalence (%)</a:t>
                </a:r>
              </a:p>
            </c:rich>
          </c:tx>
          <c:layout>
            <c:manualLayout>
              <c:xMode val="edge"/>
              <c:yMode val="edge"/>
              <c:x val="1.8648018648018648E-2"/>
              <c:y val="0.3493195726513297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07879295"/>
        <c:crosses val="autoZero"/>
        <c:crossBetween val="between"/>
      </c:valAx>
      <c:spPr>
        <a:noFill/>
        <a:ln>
          <a:noFill/>
        </a:ln>
        <a:effectLst/>
      </c:spPr>
    </c:plotArea>
    <c:legend>
      <c:legendPos val="r"/>
      <c:legendEntry>
        <c:idx val="3"/>
        <c:delete val="1"/>
      </c:legendEntry>
      <c:legendEntry>
        <c:idx val="4"/>
        <c:delete val="1"/>
      </c:legendEntry>
      <c:legendEntry>
        <c:idx val="5"/>
        <c:delete val="1"/>
      </c:legendEntry>
      <c:legendEntry>
        <c:idx val="6"/>
        <c:delete val="1"/>
      </c:legendEntry>
      <c:layout>
        <c:manualLayout>
          <c:xMode val="edge"/>
          <c:yMode val="edge"/>
          <c:x val="0.79743965378687154"/>
          <c:y val="0.18610856410572699"/>
          <c:w val="0.18195831625250422"/>
          <c:h val="0.153618892742988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baseline="0" dirty="0">
                <a:solidFill>
                  <a:schemeClr val="tx1"/>
                </a:solidFill>
              </a:rPr>
              <a:t>Prevalence of Current and Former Adult ENDS Use, </a:t>
            </a:r>
          </a:p>
          <a:p>
            <a:pPr>
              <a:defRPr/>
            </a:pPr>
            <a:r>
              <a:rPr lang="en-US" sz="1600" b="1" baseline="0" dirty="0">
                <a:solidFill>
                  <a:schemeClr val="tx1"/>
                </a:solidFill>
              </a:rPr>
              <a:t>by Education Level, Texas 2017 </a:t>
            </a:r>
          </a:p>
        </c:rich>
      </c:tx>
      <c:layout>
        <c:manualLayout>
          <c:xMode val="edge"/>
          <c:yMode val="edge"/>
          <c:x val="0.14810119533181287"/>
          <c:y val="2.33523750707632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5292296520804"/>
          <c:y val="0.10638182359915092"/>
          <c:w val="0.70627089501155249"/>
          <c:h val="0.79923397680128694"/>
        </c:manualLayout>
      </c:layout>
      <c:barChart>
        <c:barDir val="col"/>
        <c:grouping val="clustered"/>
        <c:varyColors val="0"/>
        <c:ser>
          <c:idx val="1"/>
          <c:order val="1"/>
          <c:tx>
            <c:strRef>
              <c:f>'ENDS Tables'!$O$29</c:f>
              <c:strCache>
                <c:ptCount val="1"/>
                <c:pt idx="0">
                  <c:v>Less than High School</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Tables'!$F$15</c:f>
                <c:numCache>
                  <c:formatCode>General</c:formatCode>
                  <c:ptCount val="1"/>
                  <c:pt idx="0">
                    <c:v>2.2999999999999998</c:v>
                  </c:pt>
                </c:numCache>
              </c:numRef>
            </c:plus>
            <c:minus>
              <c:numRef>
                <c:f>'ENDS Tables'!$D$15</c:f>
                <c:numCache>
                  <c:formatCode>General</c:formatCode>
                  <c:ptCount val="1"/>
                  <c:pt idx="0">
                    <c:v>1.5</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Tables'!$P$29</c:f>
              <c:numCache>
                <c:formatCode>0.0</c:formatCode>
                <c:ptCount val="1"/>
                <c:pt idx="0">
                  <c:v>4</c:v>
                </c:pt>
              </c:numCache>
            </c:numRef>
          </c:val>
          <c:extLst>
            <c:ext xmlns:c16="http://schemas.microsoft.com/office/drawing/2014/chart" uri="{C3380CC4-5D6E-409C-BE32-E72D297353CC}">
              <c16:uniqueId val="{00000000-29A7-4E20-814A-46D770859B2D}"/>
            </c:ext>
          </c:extLst>
        </c:ser>
        <c:ser>
          <c:idx val="2"/>
          <c:order val="2"/>
          <c:tx>
            <c:strRef>
              <c:f>'ENDS Tables'!$O$30</c:f>
              <c:strCache>
                <c:ptCount val="1"/>
                <c:pt idx="0">
                  <c:v>High School Graduate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Tables'!$F$16</c:f>
                <c:numCache>
                  <c:formatCode>General</c:formatCode>
                  <c:ptCount val="1"/>
                  <c:pt idx="0">
                    <c:v>2.1999999999999993</c:v>
                  </c:pt>
                </c:numCache>
              </c:numRef>
            </c:plus>
            <c:minus>
              <c:numRef>
                <c:f>'ENDS Tables'!$D$16</c:f>
                <c:numCache>
                  <c:formatCode>General</c:formatCode>
                  <c:ptCount val="1"/>
                  <c:pt idx="0">
                    <c:v>1.7000000000000002</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Tables'!$P$30</c:f>
              <c:numCache>
                <c:formatCode>0.0</c:formatCode>
                <c:ptCount val="1"/>
                <c:pt idx="0">
                  <c:v>6.5</c:v>
                </c:pt>
              </c:numCache>
            </c:numRef>
          </c:val>
          <c:extLst>
            <c:ext xmlns:c16="http://schemas.microsoft.com/office/drawing/2014/chart" uri="{C3380CC4-5D6E-409C-BE32-E72D297353CC}">
              <c16:uniqueId val="{00000001-29A7-4E20-814A-46D770859B2D}"/>
            </c:ext>
          </c:extLst>
        </c:ser>
        <c:ser>
          <c:idx val="3"/>
          <c:order val="3"/>
          <c:tx>
            <c:strRef>
              <c:f>'ENDS Tables'!$O$31</c:f>
              <c:strCache>
                <c:ptCount val="1"/>
                <c:pt idx="0">
                  <c:v>Some College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Tables'!$F$17</c:f>
                <c:numCache>
                  <c:formatCode>General</c:formatCode>
                  <c:ptCount val="1"/>
                  <c:pt idx="0">
                    <c:v>2.2999999999999998</c:v>
                  </c:pt>
                </c:numCache>
              </c:numRef>
            </c:plus>
            <c:minus>
              <c:numRef>
                <c:f>'ENDS Tables'!$D$17</c:f>
                <c:numCache>
                  <c:formatCode>General</c:formatCode>
                  <c:ptCount val="1"/>
                  <c:pt idx="0">
                    <c:v>1.5999999999999996</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Tables'!$P$31</c:f>
              <c:numCache>
                <c:formatCode>0.0</c:formatCode>
                <c:ptCount val="1"/>
                <c:pt idx="0">
                  <c:v>5.8</c:v>
                </c:pt>
              </c:numCache>
            </c:numRef>
          </c:val>
          <c:extLst>
            <c:ext xmlns:c16="http://schemas.microsoft.com/office/drawing/2014/chart" uri="{C3380CC4-5D6E-409C-BE32-E72D297353CC}">
              <c16:uniqueId val="{00000002-29A7-4E20-814A-46D770859B2D}"/>
            </c:ext>
          </c:extLst>
        </c:ser>
        <c:ser>
          <c:idx val="4"/>
          <c:order val="4"/>
          <c:tx>
            <c:strRef>
              <c:f>'ENDS Tables'!$O$32</c:f>
              <c:strCache>
                <c:ptCount val="1"/>
                <c:pt idx="0">
                  <c:v>College Graduate</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Tables'!$F$18</c:f>
                <c:numCache>
                  <c:formatCode>General</c:formatCode>
                  <c:ptCount val="1"/>
                  <c:pt idx="0">
                    <c:v>0.89999999999999991</c:v>
                  </c:pt>
                </c:numCache>
              </c:numRef>
            </c:plus>
            <c:minus>
              <c:numRef>
                <c:f>'ENDS Tables'!$D$18</c:f>
                <c:numCache>
                  <c:formatCode>General</c:formatCode>
                  <c:ptCount val="1"/>
                  <c:pt idx="0">
                    <c:v>0.70000000000000018</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Tables'!$P$32</c:f>
              <c:numCache>
                <c:formatCode>0.0</c:formatCode>
                <c:ptCount val="1"/>
                <c:pt idx="0">
                  <c:v>2.1</c:v>
                </c:pt>
              </c:numCache>
            </c:numRef>
          </c:val>
          <c:extLst>
            <c:ext xmlns:c16="http://schemas.microsoft.com/office/drawing/2014/chart" uri="{C3380CC4-5D6E-409C-BE32-E72D297353CC}">
              <c16:uniqueId val="{00000003-29A7-4E20-814A-46D770859B2D}"/>
            </c:ext>
          </c:extLst>
        </c:ser>
        <c:ser>
          <c:idx val="5"/>
          <c:order val="5"/>
          <c:tx>
            <c:strRef>
              <c:f>'ENDS Tables'!$O$33</c:f>
              <c:strCache>
                <c:ptCount val="1"/>
                <c:pt idx="0">
                  <c:v>Former ENDS Use</c:v>
                </c:pt>
              </c:strCache>
            </c:strRef>
          </c:tx>
          <c:spPr>
            <a:solidFill>
              <a:schemeClr val="accent6"/>
            </a:solidFill>
            <a:ln>
              <a:noFill/>
            </a:ln>
            <a:effectLst/>
          </c:spPr>
          <c:invertIfNegative val="0"/>
          <c:dLbls>
            <c:delete val="1"/>
          </c:dLbls>
          <c:errBars>
            <c:errBarType val="both"/>
            <c:errValType val="stdErr"/>
            <c:noEndCap val="0"/>
            <c:spPr>
              <a:noFill/>
              <a:ln w="9525" cap="flat" cmpd="sng" algn="ctr">
                <a:solidFill>
                  <a:schemeClr val="tx1">
                    <a:lumMod val="65000"/>
                    <a:lumOff val="35000"/>
                  </a:schemeClr>
                </a:solidFill>
                <a:round/>
              </a:ln>
              <a:effectLst/>
            </c:spPr>
          </c:errBars>
          <c:cat>
            <c:strRef>
              <c:f>'ENDS Tables'!$P$27</c:f>
              <c:strCache>
                <c:ptCount val="1"/>
                <c:pt idx="0">
                  <c:v>%</c:v>
                </c:pt>
              </c:strCache>
            </c:strRef>
          </c:cat>
          <c:val>
            <c:numRef>
              <c:f>'ENDS Tables'!$P$33</c:f>
              <c:numCache>
                <c:formatCode>General</c:formatCode>
                <c:ptCount val="1"/>
                <c:pt idx="0">
                  <c:v>0</c:v>
                </c:pt>
              </c:numCache>
            </c:numRef>
          </c:val>
          <c:extLst>
            <c:ext xmlns:c16="http://schemas.microsoft.com/office/drawing/2014/chart" uri="{C3380CC4-5D6E-409C-BE32-E72D297353CC}">
              <c16:uniqueId val="{00000004-29A7-4E20-814A-46D770859B2D}"/>
            </c:ext>
          </c:extLst>
        </c:ser>
        <c:ser>
          <c:idx val="7"/>
          <c:order val="7"/>
          <c:tx>
            <c:strRef>
              <c:f>'ENDS Tables'!$O$35</c:f>
              <c:strCache>
                <c:ptCount val="1"/>
                <c:pt idx="0">
                  <c:v>Less than High School</c:v>
                </c:pt>
              </c:strCache>
            </c:strRef>
          </c:tx>
          <c:spPr>
            <a:solidFill>
              <a:srgbClr val="6CC04A">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Tables'!$M$15</c:f>
                <c:numCache>
                  <c:formatCode>General</c:formatCode>
                  <c:ptCount val="1"/>
                  <c:pt idx="0">
                    <c:v>3.7000000000000011</c:v>
                  </c:pt>
                </c:numCache>
              </c:numRef>
            </c:plus>
            <c:minus>
              <c:numRef>
                <c:f>'ENDS Tables'!$K$15</c:f>
                <c:numCache>
                  <c:formatCode>General</c:formatCode>
                  <c:ptCount val="1"/>
                  <c:pt idx="0">
                    <c:v>2.8999999999999986</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Tables'!$P$35</c:f>
              <c:numCache>
                <c:formatCode>0.0</c:formatCode>
                <c:ptCount val="1"/>
                <c:pt idx="0">
                  <c:v>11.2</c:v>
                </c:pt>
              </c:numCache>
            </c:numRef>
          </c:val>
          <c:extLst>
            <c:ext xmlns:c16="http://schemas.microsoft.com/office/drawing/2014/chart" uri="{C3380CC4-5D6E-409C-BE32-E72D297353CC}">
              <c16:uniqueId val="{00000005-29A7-4E20-814A-46D770859B2D}"/>
            </c:ext>
          </c:extLst>
        </c:ser>
        <c:ser>
          <c:idx val="8"/>
          <c:order val="8"/>
          <c:tx>
            <c:strRef>
              <c:f>'ENDS Tables'!$O$36</c:f>
              <c:strCache>
                <c:ptCount val="1"/>
                <c:pt idx="0">
                  <c:v>High School Graduate</c:v>
                </c:pt>
              </c:strCache>
            </c:strRef>
          </c:tx>
          <c:spPr>
            <a:solidFill>
              <a:srgbClr val="022167">
                <a:lumMod val="60000"/>
                <a:lumOff val="40000"/>
              </a:srgbClr>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0-E77A-418B-853B-EC9CC81C3B34}"/>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Tables'!$M$16</c:f>
                <c:numCache>
                  <c:formatCode>General</c:formatCode>
                  <c:ptCount val="1"/>
                  <c:pt idx="0">
                    <c:v>3.3999999999999986</c:v>
                  </c:pt>
                </c:numCache>
              </c:numRef>
            </c:plus>
            <c:minus>
              <c:numRef>
                <c:f>'ENDS Tables'!$K$16</c:f>
                <c:numCache>
                  <c:formatCode>General</c:formatCode>
                  <c:ptCount val="1"/>
                  <c:pt idx="0">
                    <c:v>2.9000000000000021</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Tables'!$P$36</c:f>
              <c:numCache>
                <c:formatCode>0.0</c:formatCode>
                <c:ptCount val="1"/>
                <c:pt idx="0">
                  <c:v>19.600000000000001</c:v>
                </c:pt>
              </c:numCache>
            </c:numRef>
          </c:val>
          <c:extLst>
            <c:ext xmlns:c16="http://schemas.microsoft.com/office/drawing/2014/chart" uri="{C3380CC4-5D6E-409C-BE32-E72D297353CC}">
              <c16:uniqueId val="{00000006-29A7-4E20-814A-46D770859B2D}"/>
            </c:ext>
          </c:extLst>
        </c:ser>
        <c:ser>
          <c:idx val="9"/>
          <c:order val="9"/>
          <c:tx>
            <c:strRef>
              <c:f>'ENDS Tables'!$O$37</c:f>
              <c:strCache>
                <c:ptCount val="1"/>
                <c:pt idx="0">
                  <c:v>Some College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Tables'!$M$17</c:f>
                <c:numCache>
                  <c:formatCode>General</c:formatCode>
                  <c:ptCount val="1"/>
                  <c:pt idx="0">
                    <c:v>3</c:v>
                  </c:pt>
                </c:numCache>
              </c:numRef>
            </c:plus>
            <c:minus>
              <c:numRef>
                <c:f>'ENDS Tables'!$K$17</c:f>
                <c:numCache>
                  <c:formatCode>General</c:formatCode>
                  <c:ptCount val="1"/>
                  <c:pt idx="0">
                    <c:v>2.6999999999999993</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Tables'!$P$37</c:f>
              <c:numCache>
                <c:formatCode>0.0</c:formatCode>
                <c:ptCount val="1"/>
                <c:pt idx="0">
                  <c:v>19.3</c:v>
                </c:pt>
              </c:numCache>
            </c:numRef>
          </c:val>
          <c:extLst>
            <c:ext xmlns:c16="http://schemas.microsoft.com/office/drawing/2014/chart" uri="{C3380CC4-5D6E-409C-BE32-E72D297353CC}">
              <c16:uniqueId val="{00000007-29A7-4E20-814A-46D770859B2D}"/>
            </c:ext>
          </c:extLst>
        </c:ser>
        <c:ser>
          <c:idx val="10"/>
          <c:order val="10"/>
          <c:tx>
            <c:strRef>
              <c:f>'ENDS Tables'!$O$38</c:f>
              <c:strCache>
                <c:ptCount val="1"/>
                <c:pt idx="0">
                  <c:v>College Graduate</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'ENDS Tables'!$M$18</c:f>
                <c:numCache>
                  <c:formatCode>General</c:formatCode>
                  <c:ptCount val="1"/>
                  <c:pt idx="0">
                    <c:v>2.0999999999999996</c:v>
                  </c:pt>
                </c:numCache>
              </c:numRef>
            </c:plus>
            <c:minus>
              <c:numRef>
                <c:f>'ENDS Tables'!$K$18</c:f>
                <c:numCache>
                  <c:formatCode>General</c:formatCode>
                  <c:ptCount val="1"/>
                  <c:pt idx="0">
                    <c:v>1.8000000000000007</c:v>
                  </c:pt>
                </c:numCache>
              </c:numRef>
            </c:minus>
            <c:spPr>
              <a:noFill/>
              <a:ln w="9525" cap="flat" cmpd="sng" algn="ctr">
                <a:solidFill>
                  <a:sysClr val="windowText" lastClr="000000"/>
                </a:solidFill>
                <a:round/>
              </a:ln>
              <a:effectLst/>
            </c:spPr>
          </c:errBars>
          <c:cat>
            <c:strRef>
              <c:f>'ENDS Tables'!$P$27</c:f>
              <c:strCache>
                <c:ptCount val="1"/>
                <c:pt idx="0">
                  <c:v>%</c:v>
                </c:pt>
              </c:strCache>
            </c:strRef>
          </c:cat>
          <c:val>
            <c:numRef>
              <c:f>'ENDS Tables'!$P$38</c:f>
              <c:numCache>
                <c:formatCode>0.0</c:formatCode>
                <c:ptCount val="1"/>
                <c:pt idx="0">
                  <c:v>11.8</c:v>
                </c:pt>
              </c:numCache>
            </c:numRef>
          </c:val>
          <c:extLst>
            <c:ext xmlns:c16="http://schemas.microsoft.com/office/drawing/2014/chart" uri="{C3380CC4-5D6E-409C-BE32-E72D297353CC}">
              <c16:uniqueId val="{00000008-29A7-4E20-814A-46D770859B2D}"/>
            </c:ext>
          </c:extLst>
        </c:ser>
        <c:dLbls>
          <c:dLblPos val="inBase"/>
          <c:showLegendKey val="0"/>
          <c:showVal val="1"/>
          <c:showCatName val="0"/>
          <c:showSerName val="0"/>
          <c:showPercent val="0"/>
          <c:showBubbleSize val="0"/>
        </c:dLbls>
        <c:gapWidth val="219"/>
        <c:overlap val="-27"/>
        <c:axId val="1200144575"/>
        <c:axId val="1200141663"/>
        <c:extLst>
          <c:ext xmlns:c15="http://schemas.microsoft.com/office/drawing/2012/chart" uri="{02D57815-91ED-43cb-92C2-25804820EDAC}">
            <c15:filteredBarSeries>
              <c15:ser>
                <c:idx val="0"/>
                <c:order val="0"/>
                <c:tx>
                  <c:strRef>
                    <c:extLst>
                      <c:ext uri="{02D57815-91ED-43cb-92C2-25804820EDAC}">
                        <c15:formulaRef>
                          <c15:sqref>'ENDS Tables'!$O$28</c15:sqref>
                        </c15:formulaRef>
                      </c:ext>
                    </c:extLst>
                    <c:strCache>
                      <c:ptCount val="1"/>
                      <c:pt idx="0">
                        <c:v>Education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'ENDS Tables'!$P$27</c15:sqref>
                        </c15:formulaRef>
                      </c:ext>
                    </c:extLst>
                    <c:strCache>
                      <c:ptCount val="1"/>
                      <c:pt idx="0">
                        <c:v>%</c:v>
                      </c:pt>
                    </c:strCache>
                  </c:strRef>
                </c:cat>
                <c:val>
                  <c:numRef>
                    <c:extLst>
                      <c:ext uri="{02D57815-91ED-43cb-92C2-25804820EDAC}">
                        <c15:formulaRef>
                          <c15:sqref>'ENDS Tables'!$P$28</c15:sqref>
                        </c15:formulaRef>
                      </c:ext>
                    </c:extLst>
                    <c:numCache>
                      <c:formatCode>General</c:formatCode>
                      <c:ptCount val="1"/>
                    </c:numCache>
                  </c:numRef>
                </c:val>
                <c:extLst>
                  <c:ext xmlns:c16="http://schemas.microsoft.com/office/drawing/2014/chart" uri="{C3380CC4-5D6E-409C-BE32-E72D297353CC}">
                    <c16:uniqueId val="{00000009-29A7-4E20-814A-46D770859B2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'ENDS Tables'!$O$34</c15:sqref>
                        </c15:formulaRef>
                      </c:ext>
                    </c:extLst>
                    <c:strCache>
                      <c:ptCount val="1"/>
                      <c:pt idx="0">
                        <c:v>Education</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'ENDS Tables'!$P$27</c15:sqref>
                        </c15:formulaRef>
                      </c:ext>
                    </c:extLst>
                    <c:strCache>
                      <c:ptCount val="1"/>
                      <c:pt idx="0">
                        <c:v>%</c:v>
                      </c:pt>
                    </c:strCache>
                  </c:strRef>
                </c:cat>
                <c:val>
                  <c:numRef>
                    <c:extLst xmlns:c15="http://schemas.microsoft.com/office/drawing/2012/chart">
                      <c:ext xmlns:c15="http://schemas.microsoft.com/office/drawing/2012/chart" uri="{02D57815-91ED-43cb-92C2-25804820EDAC}">
                        <c15:formulaRef>
                          <c15:sqref>'ENDS Tables'!$P$34</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A-29A7-4E20-814A-46D770859B2D}"/>
                  </c:ext>
                </c:extLst>
              </c15:ser>
            </c15:filteredBarSeries>
          </c:ext>
        </c:extLst>
      </c:barChart>
      <c:catAx>
        <c:axId val="12001445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baseline="0" dirty="0">
                    <a:solidFill>
                      <a:schemeClr val="tx1"/>
                    </a:solidFill>
                  </a:rPr>
                  <a:t>Current ENDS Use                         Former ENDS Use</a:t>
                </a:r>
              </a:p>
            </c:rich>
          </c:tx>
          <c:layout>
            <c:manualLayout>
              <c:xMode val="edge"/>
              <c:yMode val="edge"/>
              <c:x val="0.21483455878805552"/>
              <c:y val="0.9086559139784944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200141663"/>
        <c:crosses val="autoZero"/>
        <c:auto val="1"/>
        <c:lblAlgn val="ctr"/>
        <c:lblOffset val="100"/>
        <c:noMultiLvlLbl val="0"/>
      </c:catAx>
      <c:valAx>
        <c:axId val="12001416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400" b="1" baseline="0" dirty="0">
                    <a:solidFill>
                      <a:schemeClr val="tx1"/>
                    </a:solidFill>
                  </a:rPr>
                  <a:t>Prevalence (%)</a:t>
                </a:r>
              </a:p>
            </c:rich>
          </c:tx>
          <c:layout>
            <c:manualLayout>
              <c:xMode val="edge"/>
              <c:yMode val="edge"/>
              <c:x val="2.3477621082287521E-2"/>
              <c:y val="0.358196060443900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00144575"/>
        <c:crosses val="autoZero"/>
        <c:crossBetween val="between"/>
      </c:valAx>
      <c:spPr>
        <a:noFill/>
        <a:ln>
          <a:noFill/>
        </a:ln>
        <a:effectLst/>
      </c:spPr>
    </c:plotArea>
    <c:legend>
      <c:legendPos val="r"/>
      <c:legendEntry>
        <c:idx val="4"/>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0.75303836590843864"/>
          <c:y val="0.18306247817732996"/>
          <c:w val="0.24449107788777821"/>
          <c:h val="0.157965497031317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303DBC-0AE8-4051-BA02-1C251CA695B4}" type="doc">
      <dgm:prSet loTypeId="urn:microsoft.com/office/officeart/2005/8/layout/hProcess11" loCatId="process" qsTypeId="urn:microsoft.com/office/officeart/2005/8/quickstyle/simple1" qsCatId="simple" csTypeId="urn:microsoft.com/office/officeart/2005/8/colors/accent1_2" csCatId="accent1" phldr="1"/>
      <dgm:spPr/>
    </dgm:pt>
    <dgm:pt modelId="{4F46B4A6-BE8E-43FF-B209-FD68D201B8EC}">
      <dgm:prSet phldrT="[Text]" custT="1"/>
      <dgm:spPr/>
      <dgm:t>
        <a:bodyPr anchor="t" anchorCtr="0"/>
        <a:lstStyle/>
        <a:p>
          <a:r>
            <a:rPr lang="en-US" sz="1800" b="1" baseline="0" dirty="0">
              <a:solidFill>
                <a:schemeClr val="bg1"/>
              </a:solidFill>
            </a:rPr>
            <a:t>2013</a:t>
          </a:r>
          <a:endParaRPr lang="en-US" sz="1800" baseline="0" dirty="0">
            <a:solidFill>
              <a:schemeClr val="bg1"/>
            </a:solidFill>
          </a:endParaRPr>
        </a:p>
      </dgm:t>
    </dgm:pt>
    <dgm:pt modelId="{DF9F1AF7-F996-4F82-A4F3-2410CB0C93D5}" type="parTrans" cxnId="{D8C4B09C-5EFE-4252-B840-B8BD19C9A82D}">
      <dgm:prSet/>
      <dgm:spPr/>
      <dgm:t>
        <a:bodyPr/>
        <a:lstStyle/>
        <a:p>
          <a:endParaRPr lang="en-US"/>
        </a:p>
      </dgm:t>
    </dgm:pt>
    <dgm:pt modelId="{A55F5609-4537-469F-9BED-E2ACCA1B549C}" type="sibTrans" cxnId="{D8C4B09C-5EFE-4252-B840-B8BD19C9A82D}">
      <dgm:prSet/>
      <dgm:spPr/>
      <dgm:t>
        <a:bodyPr/>
        <a:lstStyle/>
        <a:p>
          <a:endParaRPr lang="en-US"/>
        </a:p>
      </dgm:t>
    </dgm:pt>
    <dgm:pt modelId="{417479A5-FED8-4061-82B2-BA305BEABF3F}">
      <dgm:prSet phldrT="[Text]" custT="1"/>
      <dgm:spPr/>
      <dgm:t>
        <a:bodyPr/>
        <a:lstStyle/>
        <a:p>
          <a:r>
            <a:rPr lang="en-US" sz="1800" b="1" baseline="0" dirty="0">
              <a:solidFill>
                <a:schemeClr val="bg1"/>
              </a:solidFill>
            </a:rPr>
            <a:t>2014</a:t>
          </a:r>
          <a:endParaRPr lang="en-US" sz="1800" b="1" baseline="0" dirty="0"/>
        </a:p>
      </dgm:t>
    </dgm:pt>
    <dgm:pt modelId="{1EC5D7A1-9CDB-4CB4-B4B0-C7FE4BCC4A2B}" type="parTrans" cxnId="{90E2C75E-5BA6-4ECF-A9EC-9341DCEE5B95}">
      <dgm:prSet/>
      <dgm:spPr/>
      <dgm:t>
        <a:bodyPr/>
        <a:lstStyle/>
        <a:p>
          <a:endParaRPr lang="en-US"/>
        </a:p>
      </dgm:t>
    </dgm:pt>
    <dgm:pt modelId="{78ECA62F-605D-40B7-9D8C-68F256B33234}" type="sibTrans" cxnId="{90E2C75E-5BA6-4ECF-A9EC-9341DCEE5B95}">
      <dgm:prSet/>
      <dgm:spPr/>
      <dgm:t>
        <a:bodyPr/>
        <a:lstStyle/>
        <a:p>
          <a:endParaRPr lang="en-US"/>
        </a:p>
      </dgm:t>
    </dgm:pt>
    <dgm:pt modelId="{E6C25CBE-2B7F-40B9-AD44-377B747B176C}">
      <dgm:prSet phldrT="[Text]" custT="1"/>
      <dgm:spPr/>
      <dgm:t>
        <a:bodyPr anchor="t" anchorCtr="0"/>
        <a:lstStyle/>
        <a:p>
          <a:r>
            <a:rPr lang="en-US" sz="1800" b="1" baseline="0" dirty="0">
              <a:solidFill>
                <a:schemeClr val="bg1"/>
              </a:solidFill>
            </a:rPr>
            <a:t>2015</a:t>
          </a:r>
        </a:p>
      </dgm:t>
    </dgm:pt>
    <dgm:pt modelId="{67AEB2E1-4F28-4B5A-971A-983737D9F006}" type="parTrans" cxnId="{5AFE08A5-9A33-4BC5-A5C6-00D25B713D64}">
      <dgm:prSet/>
      <dgm:spPr/>
      <dgm:t>
        <a:bodyPr/>
        <a:lstStyle/>
        <a:p>
          <a:endParaRPr lang="en-US"/>
        </a:p>
      </dgm:t>
    </dgm:pt>
    <dgm:pt modelId="{93CB83A6-45EE-4E56-8F4C-CFA365BD5939}" type="sibTrans" cxnId="{5AFE08A5-9A33-4BC5-A5C6-00D25B713D64}">
      <dgm:prSet/>
      <dgm:spPr/>
      <dgm:t>
        <a:bodyPr/>
        <a:lstStyle/>
        <a:p>
          <a:endParaRPr lang="en-US"/>
        </a:p>
      </dgm:t>
    </dgm:pt>
    <dgm:pt modelId="{20147237-7698-4DD5-9BFC-F8036D6A0AE8}">
      <dgm:prSet phldrT="[Text]" custT="1"/>
      <dgm:spPr/>
      <dgm:t>
        <a:bodyPr/>
        <a:lstStyle/>
        <a:p>
          <a:r>
            <a:rPr lang="en-US" sz="1800" b="1" baseline="0" dirty="0">
              <a:solidFill>
                <a:schemeClr val="bg1"/>
              </a:solidFill>
            </a:rPr>
            <a:t>2016</a:t>
          </a:r>
        </a:p>
      </dgm:t>
    </dgm:pt>
    <dgm:pt modelId="{A738A25C-A1E0-4907-87BD-46DDB06E5FF2}" type="parTrans" cxnId="{90CA509B-955C-4EE5-93C9-80D9872AFC07}">
      <dgm:prSet/>
      <dgm:spPr/>
      <dgm:t>
        <a:bodyPr/>
        <a:lstStyle/>
        <a:p>
          <a:endParaRPr lang="en-US"/>
        </a:p>
      </dgm:t>
    </dgm:pt>
    <dgm:pt modelId="{5440A9F8-75CF-45C8-8E2B-C36704AA48DE}" type="sibTrans" cxnId="{90CA509B-955C-4EE5-93C9-80D9872AFC07}">
      <dgm:prSet/>
      <dgm:spPr/>
      <dgm:t>
        <a:bodyPr/>
        <a:lstStyle/>
        <a:p>
          <a:endParaRPr lang="en-US"/>
        </a:p>
      </dgm:t>
    </dgm:pt>
    <dgm:pt modelId="{9F1A91E5-0544-4D99-9EFE-DEA6CB3C9BD7}">
      <dgm:prSet phldrT="[Text]" custT="1"/>
      <dgm:spPr/>
      <dgm:t>
        <a:bodyPr anchor="t" anchorCtr="0"/>
        <a:lstStyle/>
        <a:p>
          <a:r>
            <a:rPr lang="en-US" sz="1800" b="1" baseline="0" dirty="0">
              <a:solidFill>
                <a:schemeClr val="bg1"/>
              </a:solidFill>
            </a:rPr>
            <a:t>2017</a:t>
          </a:r>
        </a:p>
      </dgm:t>
    </dgm:pt>
    <dgm:pt modelId="{08DCEE9F-771A-4C82-A37C-10932C527362}" type="parTrans" cxnId="{D8685BDD-9DC9-468A-ABAD-F6AE168EBBEC}">
      <dgm:prSet/>
      <dgm:spPr/>
      <dgm:t>
        <a:bodyPr/>
        <a:lstStyle/>
        <a:p>
          <a:endParaRPr lang="en-US"/>
        </a:p>
      </dgm:t>
    </dgm:pt>
    <dgm:pt modelId="{661217A0-4BD7-427A-AE3D-8D0F5A09ABAD}" type="sibTrans" cxnId="{D8685BDD-9DC9-468A-ABAD-F6AE168EBBEC}">
      <dgm:prSet/>
      <dgm:spPr/>
      <dgm:t>
        <a:bodyPr/>
        <a:lstStyle/>
        <a:p>
          <a:endParaRPr lang="en-US"/>
        </a:p>
      </dgm:t>
    </dgm:pt>
    <dgm:pt modelId="{AAD67289-2A7D-462C-A440-67FB948081BF}" type="pres">
      <dgm:prSet presAssocID="{E9303DBC-0AE8-4051-BA02-1C251CA695B4}" presName="Name0" presStyleCnt="0">
        <dgm:presLayoutVars>
          <dgm:dir/>
          <dgm:resizeHandles val="exact"/>
        </dgm:presLayoutVars>
      </dgm:prSet>
      <dgm:spPr/>
    </dgm:pt>
    <dgm:pt modelId="{A511190B-3368-4A5E-880E-88BB6500A32E}" type="pres">
      <dgm:prSet presAssocID="{E9303DBC-0AE8-4051-BA02-1C251CA695B4}" presName="arrow" presStyleLbl="bgShp" presStyleIdx="0" presStyleCnt="1" custLinFactNeighborX="4568"/>
      <dgm:spPr/>
    </dgm:pt>
    <dgm:pt modelId="{D03F4F74-8D4D-41B9-8FE4-DA0527649B11}" type="pres">
      <dgm:prSet presAssocID="{E9303DBC-0AE8-4051-BA02-1C251CA695B4}" presName="points" presStyleCnt="0"/>
      <dgm:spPr/>
    </dgm:pt>
    <dgm:pt modelId="{5854E777-8B00-421C-9C04-2F71141AB079}" type="pres">
      <dgm:prSet presAssocID="{4F46B4A6-BE8E-43FF-B209-FD68D201B8EC}" presName="compositeA" presStyleCnt="0"/>
      <dgm:spPr/>
    </dgm:pt>
    <dgm:pt modelId="{83938F7F-618B-4616-BC76-537582E1B1F3}" type="pres">
      <dgm:prSet presAssocID="{4F46B4A6-BE8E-43FF-B209-FD68D201B8EC}" presName="textA" presStyleLbl="revTx" presStyleIdx="0" presStyleCnt="5" custScaleX="105311" custLinFactY="50000" custLinFactNeighborX="16149" custLinFactNeighborY="100000">
        <dgm:presLayoutVars>
          <dgm:bulletEnabled val="1"/>
        </dgm:presLayoutVars>
      </dgm:prSet>
      <dgm:spPr/>
      <dgm:t>
        <a:bodyPr/>
        <a:lstStyle/>
        <a:p>
          <a:endParaRPr lang="en-US"/>
        </a:p>
      </dgm:t>
    </dgm:pt>
    <dgm:pt modelId="{33369797-9DDF-4BEE-BB6C-7AF041465E2C}" type="pres">
      <dgm:prSet presAssocID="{4F46B4A6-BE8E-43FF-B209-FD68D201B8EC}" presName="circleA" presStyleLbl="node1" presStyleIdx="0" presStyleCnt="5" custScaleX="285849" custScaleY="189592" custLinFactNeighborX="61080"/>
      <dgm:spPr/>
    </dgm:pt>
    <dgm:pt modelId="{C3E26013-FEBC-490C-9822-85CA325F6FED}" type="pres">
      <dgm:prSet presAssocID="{4F46B4A6-BE8E-43FF-B209-FD68D201B8EC}" presName="spaceA" presStyleCnt="0"/>
      <dgm:spPr/>
    </dgm:pt>
    <dgm:pt modelId="{436471C3-319C-4065-A668-B68FCFF43D91}" type="pres">
      <dgm:prSet presAssocID="{A55F5609-4537-469F-9BED-E2ACCA1B549C}" presName="space" presStyleCnt="0"/>
      <dgm:spPr/>
    </dgm:pt>
    <dgm:pt modelId="{D14AE318-CE40-4A94-9C67-C4035EF08D45}" type="pres">
      <dgm:prSet presAssocID="{417479A5-FED8-4061-82B2-BA305BEABF3F}" presName="compositeB" presStyleCnt="0"/>
      <dgm:spPr/>
    </dgm:pt>
    <dgm:pt modelId="{A969918B-1769-4D91-A5FA-60F93F509C76}" type="pres">
      <dgm:prSet presAssocID="{417479A5-FED8-4061-82B2-BA305BEABF3F}" presName="textB" presStyleLbl="revTx" presStyleIdx="1" presStyleCnt="5" custLinFactNeighborX="16220">
        <dgm:presLayoutVars>
          <dgm:bulletEnabled val="1"/>
        </dgm:presLayoutVars>
      </dgm:prSet>
      <dgm:spPr/>
      <dgm:t>
        <a:bodyPr/>
        <a:lstStyle/>
        <a:p>
          <a:endParaRPr lang="en-US"/>
        </a:p>
      </dgm:t>
    </dgm:pt>
    <dgm:pt modelId="{81E3EC34-AD08-457E-8031-A03869FE3E13}" type="pres">
      <dgm:prSet presAssocID="{417479A5-FED8-4061-82B2-BA305BEABF3F}" presName="circleB" presStyleLbl="node1" presStyleIdx="1" presStyleCnt="5" custScaleX="287035" custScaleY="189552" custLinFactNeighborX="61080"/>
      <dgm:spPr/>
    </dgm:pt>
    <dgm:pt modelId="{E0B4F2B7-FD40-4B5A-BF3E-2EF9AB93C0E3}" type="pres">
      <dgm:prSet presAssocID="{417479A5-FED8-4061-82B2-BA305BEABF3F}" presName="spaceB" presStyleCnt="0"/>
      <dgm:spPr/>
    </dgm:pt>
    <dgm:pt modelId="{076C5637-101C-40DF-AF02-4F04C82D10BD}" type="pres">
      <dgm:prSet presAssocID="{78ECA62F-605D-40B7-9D8C-68F256B33234}" presName="space" presStyleCnt="0"/>
      <dgm:spPr/>
    </dgm:pt>
    <dgm:pt modelId="{FA372010-F2D5-4008-A2BF-1AABC32CEB9F}" type="pres">
      <dgm:prSet presAssocID="{E6C25CBE-2B7F-40B9-AD44-377B747B176C}" presName="compositeA" presStyleCnt="0"/>
      <dgm:spPr/>
    </dgm:pt>
    <dgm:pt modelId="{FEBD3D92-65A7-4367-BF4C-18A9CEE6AD71}" type="pres">
      <dgm:prSet presAssocID="{E6C25CBE-2B7F-40B9-AD44-377B747B176C}" presName="textA" presStyleLbl="revTx" presStyleIdx="2" presStyleCnt="5" custScaleX="100349" custLinFactY="50000" custLinFactNeighborX="18302" custLinFactNeighborY="100000">
        <dgm:presLayoutVars>
          <dgm:bulletEnabled val="1"/>
        </dgm:presLayoutVars>
      </dgm:prSet>
      <dgm:spPr/>
      <dgm:t>
        <a:bodyPr/>
        <a:lstStyle/>
        <a:p>
          <a:endParaRPr lang="en-US"/>
        </a:p>
      </dgm:t>
    </dgm:pt>
    <dgm:pt modelId="{6E90F806-DB50-4C84-AB26-DD67EF1EFE35}" type="pres">
      <dgm:prSet presAssocID="{E6C25CBE-2B7F-40B9-AD44-377B747B176C}" presName="circleA" presStyleLbl="node1" presStyleIdx="2" presStyleCnt="5" custScaleX="287035" custScaleY="189552" custLinFactNeighborX="63960"/>
      <dgm:spPr/>
    </dgm:pt>
    <dgm:pt modelId="{66E6C4DE-2DCD-41FF-B363-9CD9B5DF3CD3}" type="pres">
      <dgm:prSet presAssocID="{E6C25CBE-2B7F-40B9-AD44-377B747B176C}" presName="spaceA" presStyleCnt="0"/>
      <dgm:spPr/>
    </dgm:pt>
    <dgm:pt modelId="{6E35E549-4BAC-4711-BAB7-C28EA39A063B}" type="pres">
      <dgm:prSet presAssocID="{93CB83A6-45EE-4E56-8F4C-CFA365BD5939}" presName="space" presStyleCnt="0"/>
      <dgm:spPr/>
    </dgm:pt>
    <dgm:pt modelId="{DDB342AF-CCE5-4757-A707-3C866ECADCCA}" type="pres">
      <dgm:prSet presAssocID="{20147237-7698-4DD5-9BFC-F8036D6A0AE8}" presName="compositeB" presStyleCnt="0"/>
      <dgm:spPr/>
    </dgm:pt>
    <dgm:pt modelId="{9BD9B644-5113-4099-BA1B-655731252FED}" type="pres">
      <dgm:prSet presAssocID="{20147237-7698-4DD5-9BFC-F8036D6A0AE8}" presName="textB" presStyleLbl="revTx" presStyleIdx="3" presStyleCnt="5" custLinFactNeighborX="17000">
        <dgm:presLayoutVars>
          <dgm:bulletEnabled val="1"/>
        </dgm:presLayoutVars>
      </dgm:prSet>
      <dgm:spPr/>
      <dgm:t>
        <a:bodyPr/>
        <a:lstStyle/>
        <a:p>
          <a:endParaRPr lang="en-US"/>
        </a:p>
      </dgm:t>
    </dgm:pt>
    <dgm:pt modelId="{B5FAF22B-59BE-4616-9969-3C29665A5E93}" type="pres">
      <dgm:prSet presAssocID="{20147237-7698-4DD5-9BFC-F8036D6A0AE8}" presName="circleB" presStyleLbl="node1" presStyleIdx="3" presStyleCnt="5" custScaleX="287035" custScaleY="189552" custLinFactNeighborX="63960"/>
      <dgm:spPr/>
    </dgm:pt>
    <dgm:pt modelId="{423B0167-7046-442E-AA18-12703970B59B}" type="pres">
      <dgm:prSet presAssocID="{20147237-7698-4DD5-9BFC-F8036D6A0AE8}" presName="spaceB" presStyleCnt="0"/>
      <dgm:spPr/>
    </dgm:pt>
    <dgm:pt modelId="{FB0416DF-AC2A-4E97-A3C2-1A86FCCC8BFB}" type="pres">
      <dgm:prSet presAssocID="{5440A9F8-75CF-45C8-8E2B-C36704AA48DE}" presName="space" presStyleCnt="0"/>
      <dgm:spPr/>
    </dgm:pt>
    <dgm:pt modelId="{5E9D914B-C1CA-414A-B574-6F59B2C350B5}" type="pres">
      <dgm:prSet presAssocID="{9F1A91E5-0544-4D99-9EFE-DEA6CB3C9BD7}" presName="compositeA" presStyleCnt="0"/>
      <dgm:spPr/>
    </dgm:pt>
    <dgm:pt modelId="{221802E9-8B7B-4464-B0C3-092E11CEE790}" type="pres">
      <dgm:prSet presAssocID="{9F1A91E5-0544-4D99-9EFE-DEA6CB3C9BD7}" presName="textA" presStyleLbl="revTx" presStyleIdx="4" presStyleCnt="5" custLinFactY="50000" custLinFactNeighborX="18051" custLinFactNeighborY="100000">
        <dgm:presLayoutVars>
          <dgm:bulletEnabled val="1"/>
        </dgm:presLayoutVars>
      </dgm:prSet>
      <dgm:spPr/>
      <dgm:t>
        <a:bodyPr/>
        <a:lstStyle/>
        <a:p>
          <a:endParaRPr lang="en-US"/>
        </a:p>
      </dgm:t>
    </dgm:pt>
    <dgm:pt modelId="{4C0A0B06-84F0-48A0-B504-DFCE7E043968}" type="pres">
      <dgm:prSet presAssocID="{9F1A91E5-0544-4D99-9EFE-DEA6CB3C9BD7}" presName="circleA" presStyleLbl="node1" presStyleIdx="4" presStyleCnt="5" custScaleX="288153" custScaleY="190290" custLinFactNeighborX="63960"/>
      <dgm:spPr/>
    </dgm:pt>
    <dgm:pt modelId="{EF46AF5B-533D-422C-93A3-699EE1541743}" type="pres">
      <dgm:prSet presAssocID="{9F1A91E5-0544-4D99-9EFE-DEA6CB3C9BD7}" presName="spaceA" presStyleCnt="0"/>
      <dgm:spPr/>
    </dgm:pt>
  </dgm:ptLst>
  <dgm:cxnLst>
    <dgm:cxn modelId="{64D2FACD-5CCC-4A30-8EE3-7B3CBB9D0B22}" type="presOf" srcId="{417479A5-FED8-4061-82B2-BA305BEABF3F}" destId="{A969918B-1769-4D91-A5FA-60F93F509C76}" srcOrd="0" destOrd="0" presId="urn:microsoft.com/office/officeart/2005/8/layout/hProcess11"/>
    <dgm:cxn modelId="{90E2C75E-5BA6-4ECF-A9EC-9341DCEE5B95}" srcId="{E9303DBC-0AE8-4051-BA02-1C251CA695B4}" destId="{417479A5-FED8-4061-82B2-BA305BEABF3F}" srcOrd="1" destOrd="0" parTransId="{1EC5D7A1-9CDB-4CB4-B4B0-C7FE4BCC4A2B}" sibTransId="{78ECA62F-605D-40B7-9D8C-68F256B33234}"/>
    <dgm:cxn modelId="{5AFE08A5-9A33-4BC5-A5C6-00D25B713D64}" srcId="{E9303DBC-0AE8-4051-BA02-1C251CA695B4}" destId="{E6C25CBE-2B7F-40B9-AD44-377B747B176C}" srcOrd="2" destOrd="0" parTransId="{67AEB2E1-4F28-4B5A-971A-983737D9F006}" sibTransId="{93CB83A6-45EE-4E56-8F4C-CFA365BD5939}"/>
    <dgm:cxn modelId="{D8685BDD-9DC9-468A-ABAD-F6AE168EBBEC}" srcId="{E9303DBC-0AE8-4051-BA02-1C251CA695B4}" destId="{9F1A91E5-0544-4D99-9EFE-DEA6CB3C9BD7}" srcOrd="4" destOrd="0" parTransId="{08DCEE9F-771A-4C82-A37C-10932C527362}" sibTransId="{661217A0-4BD7-427A-AE3D-8D0F5A09ABAD}"/>
    <dgm:cxn modelId="{D8C4B09C-5EFE-4252-B840-B8BD19C9A82D}" srcId="{E9303DBC-0AE8-4051-BA02-1C251CA695B4}" destId="{4F46B4A6-BE8E-43FF-B209-FD68D201B8EC}" srcOrd="0" destOrd="0" parTransId="{DF9F1AF7-F996-4F82-A4F3-2410CB0C93D5}" sibTransId="{A55F5609-4537-469F-9BED-E2ACCA1B549C}"/>
    <dgm:cxn modelId="{3BC4F548-9C57-47CD-8985-647ADC2693E3}" type="presOf" srcId="{E9303DBC-0AE8-4051-BA02-1C251CA695B4}" destId="{AAD67289-2A7D-462C-A440-67FB948081BF}" srcOrd="0" destOrd="0" presId="urn:microsoft.com/office/officeart/2005/8/layout/hProcess11"/>
    <dgm:cxn modelId="{AE99A8C8-DC13-4AF7-89CA-ADA642C7DE73}" type="presOf" srcId="{9F1A91E5-0544-4D99-9EFE-DEA6CB3C9BD7}" destId="{221802E9-8B7B-4464-B0C3-092E11CEE790}" srcOrd="0" destOrd="0" presId="urn:microsoft.com/office/officeart/2005/8/layout/hProcess11"/>
    <dgm:cxn modelId="{E8A04188-3754-4B0A-BE8D-B206440222F2}" type="presOf" srcId="{4F46B4A6-BE8E-43FF-B209-FD68D201B8EC}" destId="{83938F7F-618B-4616-BC76-537582E1B1F3}" srcOrd="0" destOrd="0" presId="urn:microsoft.com/office/officeart/2005/8/layout/hProcess11"/>
    <dgm:cxn modelId="{90CA509B-955C-4EE5-93C9-80D9872AFC07}" srcId="{E9303DBC-0AE8-4051-BA02-1C251CA695B4}" destId="{20147237-7698-4DD5-9BFC-F8036D6A0AE8}" srcOrd="3" destOrd="0" parTransId="{A738A25C-A1E0-4907-87BD-46DDB06E5FF2}" sibTransId="{5440A9F8-75CF-45C8-8E2B-C36704AA48DE}"/>
    <dgm:cxn modelId="{7964C0D8-3A3F-4929-A02F-C243B1435A7E}" type="presOf" srcId="{E6C25CBE-2B7F-40B9-AD44-377B747B176C}" destId="{FEBD3D92-65A7-4367-BF4C-18A9CEE6AD71}" srcOrd="0" destOrd="0" presId="urn:microsoft.com/office/officeart/2005/8/layout/hProcess11"/>
    <dgm:cxn modelId="{83915DDF-238A-4C45-9D4B-CBA79FE2997E}" type="presOf" srcId="{20147237-7698-4DD5-9BFC-F8036D6A0AE8}" destId="{9BD9B644-5113-4099-BA1B-655731252FED}" srcOrd="0" destOrd="0" presId="urn:microsoft.com/office/officeart/2005/8/layout/hProcess11"/>
    <dgm:cxn modelId="{406372C6-A3DC-45F5-A4AE-E38ADFB926DE}" type="presParOf" srcId="{AAD67289-2A7D-462C-A440-67FB948081BF}" destId="{A511190B-3368-4A5E-880E-88BB6500A32E}" srcOrd="0" destOrd="0" presId="urn:microsoft.com/office/officeart/2005/8/layout/hProcess11"/>
    <dgm:cxn modelId="{E4AF748E-CDEB-459A-A5AC-1B4A5B19D969}" type="presParOf" srcId="{AAD67289-2A7D-462C-A440-67FB948081BF}" destId="{D03F4F74-8D4D-41B9-8FE4-DA0527649B11}" srcOrd="1" destOrd="0" presId="urn:microsoft.com/office/officeart/2005/8/layout/hProcess11"/>
    <dgm:cxn modelId="{D2D32A3D-81A0-48BA-9302-CB3C38E4D9BA}" type="presParOf" srcId="{D03F4F74-8D4D-41B9-8FE4-DA0527649B11}" destId="{5854E777-8B00-421C-9C04-2F71141AB079}" srcOrd="0" destOrd="0" presId="urn:microsoft.com/office/officeart/2005/8/layout/hProcess11"/>
    <dgm:cxn modelId="{1F12F9DB-7258-419F-9426-CB35E5558A45}" type="presParOf" srcId="{5854E777-8B00-421C-9C04-2F71141AB079}" destId="{83938F7F-618B-4616-BC76-537582E1B1F3}" srcOrd="0" destOrd="0" presId="urn:microsoft.com/office/officeart/2005/8/layout/hProcess11"/>
    <dgm:cxn modelId="{0073523E-D2AA-44C5-9E83-00BEEA7FE5E2}" type="presParOf" srcId="{5854E777-8B00-421C-9C04-2F71141AB079}" destId="{33369797-9DDF-4BEE-BB6C-7AF041465E2C}" srcOrd="1" destOrd="0" presId="urn:microsoft.com/office/officeart/2005/8/layout/hProcess11"/>
    <dgm:cxn modelId="{5414073F-5A99-4357-ADCC-01ABAAFA152C}" type="presParOf" srcId="{5854E777-8B00-421C-9C04-2F71141AB079}" destId="{C3E26013-FEBC-490C-9822-85CA325F6FED}" srcOrd="2" destOrd="0" presId="urn:microsoft.com/office/officeart/2005/8/layout/hProcess11"/>
    <dgm:cxn modelId="{8F1E6416-EBBD-4233-ADD0-3E66760A2B59}" type="presParOf" srcId="{D03F4F74-8D4D-41B9-8FE4-DA0527649B11}" destId="{436471C3-319C-4065-A668-B68FCFF43D91}" srcOrd="1" destOrd="0" presId="urn:microsoft.com/office/officeart/2005/8/layout/hProcess11"/>
    <dgm:cxn modelId="{A1C92962-6CF2-4122-B119-320D07E010BC}" type="presParOf" srcId="{D03F4F74-8D4D-41B9-8FE4-DA0527649B11}" destId="{D14AE318-CE40-4A94-9C67-C4035EF08D45}" srcOrd="2" destOrd="0" presId="urn:microsoft.com/office/officeart/2005/8/layout/hProcess11"/>
    <dgm:cxn modelId="{1EAB9EA3-EC18-4A6D-9360-777067B158C6}" type="presParOf" srcId="{D14AE318-CE40-4A94-9C67-C4035EF08D45}" destId="{A969918B-1769-4D91-A5FA-60F93F509C76}" srcOrd="0" destOrd="0" presId="urn:microsoft.com/office/officeart/2005/8/layout/hProcess11"/>
    <dgm:cxn modelId="{E2A38D6C-9699-44BE-8A16-1DCFCCFC3D6B}" type="presParOf" srcId="{D14AE318-CE40-4A94-9C67-C4035EF08D45}" destId="{81E3EC34-AD08-457E-8031-A03869FE3E13}" srcOrd="1" destOrd="0" presId="urn:microsoft.com/office/officeart/2005/8/layout/hProcess11"/>
    <dgm:cxn modelId="{53C97AA9-E7B8-4CB6-91F6-86A28E78FB2A}" type="presParOf" srcId="{D14AE318-CE40-4A94-9C67-C4035EF08D45}" destId="{E0B4F2B7-FD40-4B5A-BF3E-2EF9AB93C0E3}" srcOrd="2" destOrd="0" presId="urn:microsoft.com/office/officeart/2005/8/layout/hProcess11"/>
    <dgm:cxn modelId="{9950B42C-99C4-423B-8E50-6983C1670CFB}" type="presParOf" srcId="{D03F4F74-8D4D-41B9-8FE4-DA0527649B11}" destId="{076C5637-101C-40DF-AF02-4F04C82D10BD}" srcOrd="3" destOrd="0" presId="urn:microsoft.com/office/officeart/2005/8/layout/hProcess11"/>
    <dgm:cxn modelId="{5FF93E62-A04D-459B-9763-F0062B5FECB5}" type="presParOf" srcId="{D03F4F74-8D4D-41B9-8FE4-DA0527649B11}" destId="{FA372010-F2D5-4008-A2BF-1AABC32CEB9F}" srcOrd="4" destOrd="0" presId="urn:microsoft.com/office/officeart/2005/8/layout/hProcess11"/>
    <dgm:cxn modelId="{FB7E4465-9915-442A-8AE1-58691E811FBD}" type="presParOf" srcId="{FA372010-F2D5-4008-A2BF-1AABC32CEB9F}" destId="{FEBD3D92-65A7-4367-BF4C-18A9CEE6AD71}" srcOrd="0" destOrd="0" presId="urn:microsoft.com/office/officeart/2005/8/layout/hProcess11"/>
    <dgm:cxn modelId="{1F51E3C5-7FA8-4951-89F3-2E740B7F0FEB}" type="presParOf" srcId="{FA372010-F2D5-4008-A2BF-1AABC32CEB9F}" destId="{6E90F806-DB50-4C84-AB26-DD67EF1EFE35}" srcOrd="1" destOrd="0" presId="urn:microsoft.com/office/officeart/2005/8/layout/hProcess11"/>
    <dgm:cxn modelId="{BDDEB850-E909-48D8-966B-DA8B9CEC64BC}" type="presParOf" srcId="{FA372010-F2D5-4008-A2BF-1AABC32CEB9F}" destId="{66E6C4DE-2DCD-41FF-B363-9CD9B5DF3CD3}" srcOrd="2" destOrd="0" presId="urn:microsoft.com/office/officeart/2005/8/layout/hProcess11"/>
    <dgm:cxn modelId="{A9D7AA4C-B6B2-4307-9FDA-AFDD5F557FBC}" type="presParOf" srcId="{D03F4F74-8D4D-41B9-8FE4-DA0527649B11}" destId="{6E35E549-4BAC-4711-BAB7-C28EA39A063B}" srcOrd="5" destOrd="0" presId="urn:microsoft.com/office/officeart/2005/8/layout/hProcess11"/>
    <dgm:cxn modelId="{EA3D896F-3580-4B06-90F6-1EA21A26FDE1}" type="presParOf" srcId="{D03F4F74-8D4D-41B9-8FE4-DA0527649B11}" destId="{DDB342AF-CCE5-4757-A707-3C866ECADCCA}" srcOrd="6" destOrd="0" presId="urn:microsoft.com/office/officeart/2005/8/layout/hProcess11"/>
    <dgm:cxn modelId="{A77E7AF9-751B-496A-AD3B-DEB17120009F}" type="presParOf" srcId="{DDB342AF-CCE5-4757-A707-3C866ECADCCA}" destId="{9BD9B644-5113-4099-BA1B-655731252FED}" srcOrd="0" destOrd="0" presId="urn:microsoft.com/office/officeart/2005/8/layout/hProcess11"/>
    <dgm:cxn modelId="{A5B62BCA-D5A1-4633-B5C9-F2002834B946}" type="presParOf" srcId="{DDB342AF-CCE5-4757-A707-3C866ECADCCA}" destId="{B5FAF22B-59BE-4616-9969-3C29665A5E93}" srcOrd="1" destOrd="0" presId="urn:microsoft.com/office/officeart/2005/8/layout/hProcess11"/>
    <dgm:cxn modelId="{72D92A85-498B-4AD3-B341-910C16E2B9EA}" type="presParOf" srcId="{DDB342AF-CCE5-4757-A707-3C866ECADCCA}" destId="{423B0167-7046-442E-AA18-12703970B59B}" srcOrd="2" destOrd="0" presId="urn:microsoft.com/office/officeart/2005/8/layout/hProcess11"/>
    <dgm:cxn modelId="{74B971BA-1F34-44B9-AF87-8EB0642494BA}" type="presParOf" srcId="{D03F4F74-8D4D-41B9-8FE4-DA0527649B11}" destId="{FB0416DF-AC2A-4E97-A3C2-1A86FCCC8BFB}" srcOrd="7" destOrd="0" presId="urn:microsoft.com/office/officeart/2005/8/layout/hProcess11"/>
    <dgm:cxn modelId="{DB6CD853-E7F1-4103-BF41-DFD120D7C2D8}" type="presParOf" srcId="{D03F4F74-8D4D-41B9-8FE4-DA0527649B11}" destId="{5E9D914B-C1CA-414A-B574-6F59B2C350B5}" srcOrd="8" destOrd="0" presId="urn:microsoft.com/office/officeart/2005/8/layout/hProcess11"/>
    <dgm:cxn modelId="{44842382-55E3-4D28-86A3-0CA3017F33CF}" type="presParOf" srcId="{5E9D914B-C1CA-414A-B574-6F59B2C350B5}" destId="{221802E9-8B7B-4464-B0C3-092E11CEE790}" srcOrd="0" destOrd="0" presId="urn:microsoft.com/office/officeart/2005/8/layout/hProcess11"/>
    <dgm:cxn modelId="{E13A1D62-32EF-4A8E-BABA-FAF27433EF8C}" type="presParOf" srcId="{5E9D914B-C1CA-414A-B574-6F59B2C350B5}" destId="{4C0A0B06-84F0-48A0-B504-DFCE7E043968}" srcOrd="1" destOrd="0" presId="urn:microsoft.com/office/officeart/2005/8/layout/hProcess11"/>
    <dgm:cxn modelId="{DF1ACB2A-B419-4061-A826-3CCC9AE7B5A7}" type="presParOf" srcId="{5E9D914B-C1CA-414A-B574-6F59B2C350B5}" destId="{EF46AF5B-533D-422C-93A3-699EE154174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303DBC-0AE8-4051-BA02-1C251CA695B4}" type="doc">
      <dgm:prSet loTypeId="urn:microsoft.com/office/officeart/2005/8/layout/hProcess11" loCatId="process" qsTypeId="urn:microsoft.com/office/officeart/2005/8/quickstyle/simple1" qsCatId="simple" csTypeId="urn:microsoft.com/office/officeart/2005/8/colors/accent1_2" csCatId="accent1" phldr="1"/>
      <dgm:spPr/>
    </dgm:pt>
    <dgm:pt modelId="{4F46B4A6-BE8E-43FF-B209-FD68D201B8EC}">
      <dgm:prSet phldrT="[Text]" custT="1"/>
      <dgm:spPr/>
      <dgm:t>
        <a:bodyPr anchor="t" anchorCtr="0"/>
        <a:lstStyle/>
        <a:p>
          <a:r>
            <a:rPr lang="en-US" sz="1800" b="1" baseline="0" dirty="0">
              <a:solidFill>
                <a:schemeClr val="bg1"/>
              </a:solidFill>
            </a:rPr>
            <a:t>2013</a:t>
          </a:r>
          <a:endParaRPr lang="en-US" sz="1800" baseline="0" dirty="0">
            <a:solidFill>
              <a:schemeClr val="bg1"/>
            </a:solidFill>
          </a:endParaRPr>
        </a:p>
      </dgm:t>
    </dgm:pt>
    <dgm:pt modelId="{DF9F1AF7-F996-4F82-A4F3-2410CB0C93D5}" type="parTrans" cxnId="{D8C4B09C-5EFE-4252-B840-B8BD19C9A82D}">
      <dgm:prSet/>
      <dgm:spPr/>
      <dgm:t>
        <a:bodyPr/>
        <a:lstStyle/>
        <a:p>
          <a:endParaRPr lang="en-US"/>
        </a:p>
      </dgm:t>
    </dgm:pt>
    <dgm:pt modelId="{A55F5609-4537-469F-9BED-E2ACCA1B549C}" type="sibTrans" cxnId="{D8C4B09C-5EFE-4252-B840-B8BD19C9A82D}">
      <dgm:prSet/>
      <dgm:spPr/>
      <dgm:t>
        <a:bodyPr/>
        <a:lstStyle/>
        <a:p>
          <a:endParaRPr lang="en-US"/>
        </a:p>
      </dgm:t>
    </dgm:pt>
    <dgm:pt modelId="{417479A5-FED8-4061-82B2-BA305BEABF3F}">
      <dgm:prSet phldrT="[Text]" custT="1"/>
      <dgm:spPr/>
      <dgm:t>
        <a:bodyPr/>
        <a:lstStyle/>
        <a:p>
          <a:r>
            <a:rPr lang="en-US" sz="1800" b="1" baseline="0" dirty="0">
              <a:solidFill>
                <a:schemeClr val="bg1"/>
              </a:solidFill>
            </a:rPr>
            <a:t>2014</a:t>
          </a:r>
          <a:endParaRPr lang="en-US" sz="1800" b="1" baseline="0" dirty="0"/>
        </a:p>
      </dgm:t>
    </dgm:pt>
    <dgm:pt modelId="{1EC5D7A1-9CDB-4CB4-B4B0-C7FE4BCC4A2B}" type="parTrans" cxnId="{90E2C75E-5BA6-4ECF-A9EC-9341DCEE5B95}">
      <dgm:prSet/>
      <dgm:spPr/>
      <dgm:t>
        <a:bodyPr/>
        <a:lstStyle/>
        <a:p>
          <a:endParaRPr lang="en-US"/>
        </a:p>
      </dgm:t>
    </dgm:pt>
    <dgm:pt modelId="{78ECA62F-605D-40B7-9D8C-68F256B33234}" type="sibTrans" cxnId="{90E2C75E-5BA6-4ECF-A9EC-9341DCEE5B95}">
      <dgm:prSet/>
      <dgm:spPr/>
      <dgm:t>
        <a:bodyPr/>
        <a:lstStyle/>
        <a:p>
          <a:endParaRPr lang="en-US"/>
        </a:p>
      </dgm:t>
    </dgm:pt>
    <dgm:pt modelId="{E6C25CBE-2B7F-40B9-AD44-377B747B176C}">
      <dgm:prSet phldrT="[Text]" custT="1"/>
      <dgm:spPr/>
      <dgm:t>
        <a:bodyPr anchor="t" anchorCtr="0"/>
        <a:lstStyle/>
        <a:p>
          <a:r>
            <a:rPr lang="en-US" sz="1800" b="1" baseline="0" dirty="0">
              <a:solidFill>
                <a:schemeClr val="bg1"/>
              </a:solidFill>
            </a:rPr>
            <a:t>2015</a:t>
          </a:r>
        </a:p>
      </dgm:t>
    </dgm:pt>
    <dgm:pt modelId="{67AEB2E1-4F28-4B5A-971A-983737D9F006}" type="parTrans" cxnId="{5AFE08A5-9A33-4BC5-A5C6-00D25B713D64}">
      <dgm:prSet/>
      <dgm:spPr/>
      <dgm:t>
        <a:bodyPr/>
        <a:lstStyle/>
        <a:p>
          <a:endParaRPr lang="en-US"/>
        </a:p>
      </dgm:t>
    </dgm:pt>
    <dgm:pt modelId="{93CB83A6-45EE-4E56-8F4C-CFA365BD5939}" type="sibTrans" cxnId="{5AFE08A5-9A33-4BC5-A5C6-00D25B713D64}">
      <dgm:prSet/>
      <dgm:spPr/>
      <dgm:t>
        <a:bodyPr/>
        <a:lstStyle/>
        <a:p>
          <a:endParaRPr lang="en-US"/>
        </a:p>
      </dgm:t>
    </dgm:pt>
    <dgm:pt modelId="{20147237-7698-4DD5-9BFC-F8036D6A0AE8}">
      <dgm:prSet phldrT="[Text]" custT="1"/>
      <dgm:spPr/>
      <dgm:t>
        <a:bodyPr/>
        <a:lstStyle/>
        <a:p>
          <a:r>
            <a:rPr lang="en-US" sz="1800" b="1" baseline="0" dirty="0">
              <a:solidFill>
                <a:schemeClr val="bg1"/>
              </a:solidFill>
            </a:rPr>
            <a:t>2016</a:t>
          </a:r>
        </a:p>
      </dgm:t>
    </dgm:pt>
    <dgm:pt modelId="{A738A25C-A1E0-4907-87BD-46DDB06E5FF2}" type="parTrans" cxnId="{90CA509B-955C-4EE5-93C9-80D9872AFC07}">
      <dgm:prSet/>
      <dgm:spPr/>
      <dgm:t>
        <a:bodyPr/>
        <a:lstStyle/>
        <a:p>
          <a:endParaRPr lang="en-US"/>
        </a:p>
      </dgm:t>
    </dgm:pt>
    <dgm:pt modelId="{5440A9F8-75CF-45C8-8E2B-C36704AA48DE}" type="sibTrans" cxnId="{90CA509B-955C-4EE5-93C9-80D9872AFC07}">
      <dgm:prSet/>
      <dgm:spPr/>
      <dgm:t>
        <a:bodyPr/>
        <a:lstStyle/>
        <a:p>
          <a:endParaRPr lang="en-US"/>
        </a:p>
      </dgm:t>
    </dgm:pt>
    <dgm:pt modelId="{FB4C9EBF-2D22-41DA-A088-053AE1A6A9A1}">
      <dgm:prSet phldrT="[Text]" custT="1"/>
      <dgm:spPr/>
      <dgm:t>
        <a:bodyPr anchor="t" anchorCtr="0"/>
        <a:lstStyle/>
        <a:p>
          <a:r>
            <a:rPr lang="en-US" sz="1800" b="1" baseline="0" dirty="0">
              <a:solidFill>
                <a:schemeClr val="bg1"/>
              </a:solidFill>
            </a:rPr>
            <a:t>2017</a:t>
          </a:r>
        </a:p>
      </dgm:t>
    </dgm:pt>
    <dgm:pt modelId="{2531BAE7-53AA-489F-B5DC-3B625507A6E1}" type="parTrans" cxnId="{7CE767FF-EFA9-4C19-B043-A845E9877F4E}">
      <dgm:prSet/>
      <dgm:spPr/>
      <dgm:t>
        <a:bodyPr/>
        <a:lstStyle/>
        <a:p>
          <a:endParaRPr lang="en-US"/>
        </a:p>
      </dgm:t>
    </dgm:pt>
    <dgm:pt modelId="{AF816111-247D-4447-B944-CFE6058763A6}" type="sibTrans" cxnId="{7CE767FF-EFA9-4C19-B043-A845E9877F4E}">
      <dgm:prSet/>
      <dgm:spPr/>
      <dgm:t>
        <a:bodyPr/>
        <a:lstStyle/>
        <a:p>
          <a:endParaRPr lang="en-US"/>
        </a:p>
      </dgm:t>
    </dgm:pt>
    <dgm:pt modelId="{AAD67289-2A7D-462C-A440-67FB948081BF}" type="pres">
      <dgm:prSet presAssocID="{E9303DBC-0AE8-4051-BA02-1C251CA695B4}" presName="Name0" presStyleCnt="0">
        <dgm:presLayoutVars>
          <dgm:dir/>
          <dgm:resizeHandles val="exact"/>
        </dgm:presLayoutVars>
      </dgm:prSet>
      <dgm:spPr/>
    </dgm:pt>
    <dgm:pt modelId="{A511190B-3368-4A5E-880E-88BB6500A32E}" type="pres">
      <dgm:prSet presAssocID="{E9303DBC-0AE8-4051-BA02-1C251CA695B4}" presName="arrow" presStyleLbl="bgShp" presStyleIdx="0" presStyleCnt="1" custLinFactNeighborX="868" custLinFactNeighborY="-606"/>
      <dgm:spPr/>
    </dgm:pt>
    <dgm:pt modelId="{D03F4F74-8D4D-41B9-8FE4-DA0527649B11}" type="pres">
      <dgm:prSet presAssocID="{E9303DBC-0AE8-4051-BA02-1C251CA695B4}" presName="points" presStyleCnt="0"/>
      <dgm:spPr/>
    </dgm:pt>
    <dgm:pt modelId="{5854E777-8B00-421C-9C04-2F71141AB079}" type="pres">
      <dgm:prSet presAssocID="{4F46B4A6-BE8E-43FF-B209-FD68D201B8EC}" presName="compositeA" presStyleCnt="0"/>
      <dgm:spPr/>
    </dgm:pt>
    <dgm:pt modelId="{83938F7F-618B-4616-BC76-537582E1B1F3}" type="pres">
      <dgm:prSet presAssocID="{4F46B4A6-BE8E-43FF-B209-FD68D201B8EC}" presName="textA" presStyleLbl="revTx" presStyleIdx="0" presStyleCnt="5" custScaleX="105311" custLinFactY="50000" custLinFactNeighborX="17549" custLinFactNeighborY="100000">
        <dgm:presLayoutVars>
          <dgm:bulletEnabled val="1"/>
        </dgm:presLayoutVars>
      </dgm:prSet>
      <dgm:spPr/>
      <dgm:t>
        <a:bodyPr/>
        <a:lstStyle/>
        <a:p>
          <a:endParaRPr lang="en-US"/>
        </a:p>
      </dgm:t>
    </dgm:pt>
    <dgm:pt modelId="{33369797-9DDF-4BEE-BB6C-7AF041465E2C}" type="pres">
      <dgm:prSet presAssocID="{4F46B4A6-BE8E-43FF-B209-FD68D201B8EC}" presName="circleA" presStyleLbl="node1" presStyleIdx="0" presStyleCnt="5" custScaleX="285849" custScaleY="189592" custLinFactNeighborX="63300"/>
      <dgm:spPr/>
    </dgm:pt>
    <dgm:pt modelId="{C3E26013-FEBC-490C-9822-85CA325F6FED}" type="pres">
      <dgm:prSet presAssocID="{4F46B4A6-BE8E-43FF-B209-FD68D201B8EC}" presName="spaceA" presStyleCnt="0"/>
      <dgm:spPr/>
    </dgm:pt>
    <dgm:pt modelId="{436471C3-319C-4065-A668-B68FCFF43D91}" type="pres">
      <dgm:prSet presAssocID="{A55F5609-4537-469F-9BED-E2ACCA1B549C}" presName="space" presStyleCnt="0"/>
      <dgm:spPr/>
    </dgm:pt>
    <dgm:pt modelId="{D14AE318-CE40-4A94-9C67-C4035EF08D45}" type="pres">
      <dgm:prSet presAssocID="{417479A5-FED8-4061-82B2-BA305BEABF3F}" presName="compositeB" presStyleCnt="0"/>
      <dgm:spPr/>
    </dgm:pt>
    <dgm:pt modelId="{A969918B-1769-4D91-A5FA-60F93F509C76}" type="pres">
      <dgm:prSet presAssocID="{417479A5-FED8-4061-82B2-BA305BEABF3F}" presName="textB" presStyleLbl="revTx" presStyleIdx="1" presStyleCnt="5" custLinFactNeighborX="17620">
        <dgm:presLayoutVars>
          <dgm:bulletEnabled val="1"/>
        </dgm:presLayoutVars>
      </dgm:prSet>
      <dgm:spPr/>
      <dgm:t>
        <a:bodyPr/>
        <a:lstStyle/>
        <a:p>
          <a:endParaRPr lang="en-US"/>
        </a:p>
      </dgm:t>
    </dgm:pt>
    <dgm:pt modelId="{81E3EC34-AD08-457E-8031-A03869FE3E13}" type="pres">
      <dgm:prSet presAssocID="{417479A5-FED8-4061-82B2-BA305BEABF3F}" presName="circleB" presStyleLbl="node1" presStyleIdx="1" presStyleCnt="5" custScaleX="287035" custScaleY="189552" custLinFactNeighborX="63300"/>
      <dgm:spPr/>
    </dgm:pt>
    <dgm:pt modelId="{E0B4F2B7-FD40-4B5A-BF3E-2EF9AB93C0E3}" type="pres">
      <dgm:prSet presAssocID="{417479A5-FED8-4061-82B2-BA305BEABF3F}" presName="spaceB" presStyleCnt="0"/>
      <dgm:spPr/>
    </dgm:pt>
    <dgm:pt modelId="{076C5637-101C-40DF-AF02-4F04C82D10BD}" type="pres">
      <dgm:prSet presAssocID="{78ECA62F-605D-40B7-9D8C-68F256B33234}" presName="space" presStyleCnt="0"/>
      <dgm:spPr/>
    </dgm:pt>
    <dgm:pt modelId="{FA372010-F2D5-4008-A2BF-1AABC32CEB9F}" type="pres">
      <dgm:prSet presAssocID="{E6C25CBE-2B7F-40B9-AD44-377B747B176C}" presName="compositeA" presStyleCnt="0"/>
      <dgm:spPr/>
    </dgm:pt>
    <dgm:pt modelId="{FEBD3D92-65A7-4367-BF4C-18A9CEE6AD71}" type="pres">
      <dgm:prSet presAssocID="{E6C25CBE-2B7F-40B9-AD44-377B747B176C}" presName="textA" presStyleLbl="revTx" presStyleIdx="2" presStyleCnt="5" custScaleX="100349" custLinFactY="50000" custLinFactNeighborX="18922" custLinFactNeighborY="100000">
        <dgm:presLayoutVars>
          <dgm:bulletEnabled val="1"/>
        </dgm:presLayoutVars>
      </dgm:prSet>
      <dgm:spPr/>
      <dgm:t>
        <a:bodyPr/>
        <a:lstStyle/>
        <a:p>
          <a:endParaRPr lang="en-US"/>
        </a:p>
      </dgm:t>
    </dgm:pt>
    <dgm:pt modelId="{6E90F806-DB50-4C84-AB26-DD67EF1EFE35}" type="pres">
      <dgm:prSet presAssocID="{E6C25CBE-2B7F-40B9-AD44-377B747B176C}" presName="circleA" presStyleLbl="node1" presStyleIdx="2" presStyleCnt="5" custScaleX="287035" custScaleY="189552" custLinFactNeighborX="63300"/>
      <dgm:spPr/>
    </dgm:pt>
    <dgm:pt modelId="{66E6C4DE-2DCD-41FF-B363-9CD9B5DF3CD3}" type="pres">
      <dgm:prSet presAssocID="{E6C25CBE-2B7F-40B9-AD44-377B747B176C}" presName="spaceA" presStyleCnt="0"/>
      <dgm:spPr/>
    </dgm:pt>
    <dgm:pt modelId="{6E35E549-4BAC-4711-BAB7-C28EA39A063B}" type="pres">
      <dgm:prSet presAssocID="{93CB83A6-45EE-4E56-8F4C-CFA365BD5939}" presName="space" presStyleCnt="0"/>
      <dgm:spPr/>
    </dgm:pt>
    <dgm:pt modelId="{DDB342AF-CCE5-4757-A707-3C866ECADCCA}" type="pres">
      <dgm:prSet presAssocID="{20147237-7698-4DD5-9BFC-F8036D6A0AE8}" presName="compositeB" presStyleCnt="0"/>
      <dgm:spPr/>
    </dgm:pt>
    <dgm:pt modelId="{9BD9B644-5113-4099-BA1B-655731252FED}" type="pres">
      <dgm:prSet presAssocID="{20147237-7698-4DD5-9BFC-F8036D6A0AE8}" presName="textB" presStyleLbl="revTx" presStyleIdx="3" presStyleCnt="5" custLinFactNeighborX="18501">
        <dgm:presLayoutVars>
          <dgm:bulletEnabled val="1"/>
        </dgm:presLayoutVars>
      </dgm:prSet>
      <dgm:spPr/>
      <dgm:t>
        <a:bodyPr/>
        <a:lstStyle/>
        <a:p>
          <a:endParaRPr lang="en-US"/>
        </a:p>
      </dgm:t>
    </dgm:pt>
    <dgm:pt modelId="{B5FAF22B-59BE-4616-9969-3C29665A5E93}" type="pres">
      <dgm:prSet presAssocID="{20147237-7698-4DD5-9BFC-F8036D6A0AE8}" presName="circleB" presStyleLbl="node1" presStyleIdx="3" presStyleCnt="5" custScaleX="287035" custScaleY="189552" custLinFactNeighborX="63300"/>
      <dgm:spPr/>
    </dgm:pt>
    <dgm:pt modelId="{423B0167-7046-442E-AA18-12703970B59B}" type="pres">
      <dgm:prSet presAssocID="{20147237-7698-4DD5-9BFC-F8036D6A0AE8}" presName="spaceB" presStyleCnt="0"/>
      <dgm:spPr/>
    </dgm:pt>
    <dgm:pt modelId="{DAF43DC7-B04F-4469-AD4E-D6344079BAFC}" type="pres">
      <dgm:prSet presAssocID="{5440A9F8-75CF-45C8-8E2B-C36704AA48DE}" presName="space" presStyleCnt="0"/>
      <dgm:spPr/>
    </dgm:pt>
    <dgm:pt modelId="{5C3F8679-F0B2-41D5-8DFC-6A128135BF02}" type="pres">
      <dgm:prSet presAssocID="{FB4C9EBF-2D22-41DA-A088-053AE1A6A9A1}" presName="compositeA" presStyleCnt="0"/>
      <dgm:spPr/>
    </dgm:pt>
    <dgm:pt modelId="{4510C8CE-FED2-4B00-94E1-F0B4C60066BC}" type="pres">
      <dgm:prSet presAssocID="{FB4C9EBF-2D22-41DA-A088-053AE1A6A9A1}" presName="textA" presStyleLbl="revTx" presStyleIdx="4" presStyleCnt="5" custLinFactY="50000" custLinFactNeighborX="16739" custLinFactNeighborY="100000">
        <dgm:presLayoutVars>
          <dgm:bulletEnabled val="1"/>
        </dgm:presLayoutVars>
      </dgm:prSet>
      <dgm:spPr/>
      <dgm:t>
        <a:bodyPr/>
        <a:lstStyle/>
        <a:p>
          <a:endParaRPr lang="en-US"/>
        </a:p>
      </dgm:t>
    </dgm:pt>
    <dgm:pt modelId="{E6636618-AA6E-4E9C-9802-E3AC53724AB6}" type="pres">
      <dgm:prSet presAssocID="{FB4C9EBF-2D22-41DA-A088-053AE1A6A9A1}" presName="circleA" presStyleLbl="node1" presStyleIdx="4" presStyleCnt="5" custScaleX="287836" custScaleY="188304" custLinFactNeighborX="63300"/>
      <dgm:spPr/>
    </dgm:pt>
    <dgm:pt modelId="{EEA2AC48-1D4C-4C86-B3C4-326627219BB0}" type="pres">
      <dgm:prSet presAssocID="{FB4C9EBF-2D22-41DA-A088-053AE1A6A9A1}" presName="spaceA" presStyleCnt="0"/>
      <dgm:spPr/>
    </dgm:pt>
  </dgm:ptLst>
  <dgm:cxnLst>
    <dgm:cxn modelId="{5AFE08A5-9A33-4BC5-A5C6-00D25B713D64}" srcId="{E9303DBC-0AE8-4051-BA02-1C251CA695B4}" destId="{E6C25CBE-2B7F-40B9-AD44-377B747B176C}" srcOrd="2" destOrd="0" parTransId="{67AEB2E1-4F28-4B5A-971A-983737D9F006}" sibTransId="{93CB83A6-45EE-4E56-8F4C-CFA365BD5939}"/>
    <dgm:cxn modelId="{83915DDF-238A-4C45-9D4B-CBA79FE2997E}" type="presOf" srcId="{20147237-7698-4DD5-9BFC-F8036D6A0AE8}" destId="{9BD9B644-5113-4099-BA1B-655731252FED}" srcOrd="0" destOrd="0" presId="urn:microsoft.com/office/officeart/2005/8/layout/hProcess11"/>
    <dgm:cxn modelId="{AAAEF895-0891-4486-994E-2430E1BE21F5}" type="presOf" srcId="{FB4C9EBF-2D22-41DA-A088-053AE1A6A9A1}" destId="{4510C8CE-FED2-4B00-94E1-F0B4C60066BC}" srcOrd="0" destOrd="0" presId="urn:microsoft.com/office/officeart/2005/8/layout/hProcess11"/>
    <dgm:cxn modelId="{90CA509B-955C-4EE5-93C9-80D9872AFC07}" srcId="{E9303DBC-0AE8-4051-BA02-1C251CA695B4}" destId="{20147237-7698-4DD5-9BFC-F8036D6A0AE8}" srcOrd="3" destOrd="0" parTransId="{A738A25C-A1E0-4907-87BD-46DDB06E5FF2}" sibTransId="{5440A9F8-75CF-45C8-8E2B-C36704AA48DE}"/>
    <dgm:cxn modelId="{D8C4B09C-5EFE-4252-B840-B8BD19C9A82D}" srcId="{E9303DBC-0AE8-4051-BA02-1C251CA695B4}" destId="{4F46B4A6-BE8E-43FF-B209-FD68D201B8EC}" srcOrd="0" destOrd="0" parTransId="{DF9F1AF7-F996-4F82-A4F3-2410CB0C93D5}" sibTransId="{A55F5609-4537-469F-9BED-E2ACCA1B549C}"/>
    <dgm:cxn modelId="{90E2C75E-5BA6-4ECF-A9EC-9341DCEE5B95}" srcId="{E9303DBC-0AE8-4051-BA02-1C251CA695B4}" destId="{417479A5-FED8-4061-82B2-BA305BEABF3F}" srcOrd="1" destOrd="0" parTransId="{1EC5D7A1-9CDB-4CB4-B4B0-C7FE4BCC4A2B}" sibTransId="{78ECA62F-605D-40B7-9D8C-68F256B33234}"/>
    <dgm:cxn modelId="{7CE767FF-EFA9-4C19-B043-A845E9877F4E}" srcId="{E9303DBC-0AE8-4051-BA02-1C251CA695B4}" destId="{FB4C9EBF-2D22-41DA-A088-053AE1A6A9A1}" srcOrd="4" destOrd="0" parTransId="{2531BAE7-53AA-489F-B5DC-3B625507A6E1}" sibTransId="{AF816111-247D-4447-B944-CFE6058763A6}"/>
    <dgm:cxn modelId="{3BC4F548-9C57-47CD-8985-647ADC2693E3}" type="presOf" srcId="{E9303DBC-0AE8-4051-BA02-1C251CA695B4}" destId="{AAD67289-2A7D-462C-A440-67FB948081BF}" srcOrd="0" destOrd="0" presId="urn:microsoft.com/office/officeart/2005/8/layout/hProcess11"/>
    <dgm:cxn modelId="{64D2FACD-5CCC-4A30-8EE3-7B3CBB9D0B22}" type="presOf" srcId="{417479A5-FED8-4061-82B2-BA305BEABF3F}" destId="{A969918B-1769-4D91-A5FA-60F93F509C76}" srcOrd="0" destOrd="0" presId="urn:microsoft.com/office/officeart/2005/8/layout/hProcess11"/>
    <dgm:cxn modelId="{E8A04188-3754-4B0A-BE8D-B206440222F2}" type="presOf" srcId="{4F46B4A6-BE8E-43FF-B209-FD68D201B8EC}" destId="{83938F7F-618B-4616-BC76-537582E1B1F3}" srcOrd="0" destOrd="0" presId="urn:microsoft.com/office/officeart/2005/8/layout/hProcess11"/>
    <dgm:cxn modelId="{7964C0D8-3A3F-4929-A02F-C243B1435A7E}" type="presOf" srcId="{E6C25CBE-2B7F-40B9-AD44-377B747B176C}" destId="{FEBD3D92-65A7-4367-BF4C-18A9CEE6AD71}" srcOrd="0" destOrd="0" presId="urn:microsoft.com/office/officeart/2005/8/layout/hProcess11"/>
    <dgm:cxn modelId="{406372C6-A3DC-45F5-A4AE-E38ADFB926DE}" type="presParOf" srcId="{AAD67289-2A7D-462C-A440-67FB948081BF}" destId="{A511190B-3368-4A5E-880E-88BB6500A32E}" srcOrd="0" destOrd="0" presId="urn:microsoft.com/office/officeart/2005/8/layout/hProcess11"/>
    <dgm:cxn modelId="{E4AF748E-CDEB-459A-A5AC-1B4A5B19D969}" type="presParOf" srcId="{AAD67289-2A7D-462C-A440-67FB948081BF}" destId="{D03F4F74-8D4D-41B9-8FE4-DA0527649B11}" srcOrd="1" destOrd="0" presId="urn:microsoft.com/office/officeart/2005/8/layout/hProcess11"/>
    <dgm:cxn modelId="{D2D32A3D-81A0-48BA-9302-CB3C38E4D9BA}" type="presParOf" srcId="{D03F4F74-8D4D-41B9-8FE4-DA0527649B11}" destId="{5854E777-8B00-421C-9C04-2F71141AB079}" srcOrd="0" destOrd="0" presId="urn:microsoft.com/office/officeart/2005/8/layout/hProcess11"/>
    <dgm:cxn modelId="{1F12F9DB-7258-419F-9426-CB35E5558A45}" type="presParOf" srcId="{5854E777-8B00-421C-9C04-2F71141AB079}" destId="{83938F7F-618B-4616-BC76-537582E1B1F3}" srcOrd="0" destOrd="0" presId="urn:microsoft.com/office/officeart/2005/8/layout/hProcess11"/>
    <dgm:cxn modelId="{0073523E-D2AA-44C5-9E83-00BEEA7FE5E2}" type="presParOf" srcId="{5854E777-8B00-421C-9C04-2F71141AB079}" destId="{33369797-9DDF-4BEE-BB6C-7AF041465E2C}" srcOrd="1" destOrd="0" presId="urn:microsoft.com/office/officeart/2005/8/layout/hProcess11"/>
    <dgm:cxn modelId="{5414073F-5A99-4357-ADCC-01ABAAFA152C}" type="presParOf" srcId="{5854E777-8B00-421C-9C04-2F71141AB079}" destId="{C3E26013-FEBC-490C-9822-85CA325F6FED}" srcOrd="2" destOrd="0" presId="urn:microsoft.com/office/officeart/2005/8/layout/hProcess11"/>
    <dgm:cxn modelId="{8F1E6416-EBBD-4233-ADD0-3E66760A2B59}" type="presParOf" srcId="{D03F4F74-8D4D-41B9-8FE4-DA0527649B11}" destId="{436471C3-319C-4065-A668-B68FCFF43D91}" srcOrd="1" destOrd="0" presId="urn:microsoft.com/office/officeart/2005/8/layout/hProcess11"/>
    <dgm:cxn modelId="{A1C92962-6CF2-4122-B119-320D07E010BC}" type="presParOf" srcId="{D03F4F74-8D4D-41B9-8FE4-DA0527649B11}" destId="{D14AE318-CE40-4A94-9C67-C4035EF08D45}" srcOrd="2" destOrd="0" presId="urn:microsoft.com/office/officeart/2005/8/layout/hProcess11"/>
    <dgm:cxn modelId="{1EAB9EA3-EC18-4A6D-9360-777067B158C6}" type="presParOf" srcId="{D14AE318-CE40-4A94-9C67-C4035EF08D45}" destId="{A969918B-1769-4D91-A5FA-60F93F509C76}" srcOrd="0" destOrd="0" presId="urn:microsoft.com/office/officeart/2005/8/layout/hProcess11"/>
    <dgm:cxn modelId="{E2A38D6C-9699-44BE-8A16-1DCFCCFC3D6B}" type="presParOf" srcId="{D14AE318-CE40-4A94-9C67-C4035EF08D45}" destId="{81E3EC34-AD08-457E-8031-A03869FE3E13}" srcOrd="1" destOrd="0" presId="urn:microsoft.com/office/officeart/2005/8/layout/hProcess11"/>
    <dgm:cxn modelId="{53C97AA9-E7B8-4CB6-91F6-86A28E78FB2A}" type="presParOf" srcId="{D14AE318-CE40-4A94-9C67-C4035EF08D45}" destId="{E0B4F2B7-FD40-4B5A-BF3E-2EF9AB93C0E3}" srcOrd="2" destOrd="0" presId="urn:microsoft.com/office/officeart/2005/8/layout/hProcess11"/>
    <dgm:cxn modelId="{9950B42C-99C4-423B-8E50-6983C1670CFB}" type="presParOf" srcId="{D03F4F74-8D4D-41B9-8FE4-DA0527649B11}" destId="{076C5637-101C-40DF-AF02-4F04C82D10BD}" srcOrd="3" destOrd="0" presId="urn:microsoft.com/office/officeart/2005/8/layout/hProcess11"/>
    <dgm:cxn modelId="{5FF93E62-A04D-459B-9763-F0062B5FECB5}" type="presParOf" srcId="{D03F4F74-8D4D-41B9-8FE4-DA0527649B11}" destId="{FA372010-F2D5-4008-A2BF-1AABC32CEB9F}" srcOrd="4" destOrd="0" presId="urn:microsoft.com/office/officeart/2005/8/layout/hProcess11"/>
    <dgm:cxn modelId="{FB7E4465-9915-442A-8AE1-58691E811FBD}" type="presParOf" srcId="{FA372010-F2D5-4008-A2BF-1AABC32CEB9F}" destId="{FEBD3D92-65A7-4367-BF4C-18A9CEE6AD71}" srcOrd="0" destOrd="0" presId="urn:microsoft.com/office/officeart/2005/8/layout/hProcess11"/>
    <dgm:cxn modelId="{1F51E3C5-7FA8-4951-89F3-2E740B7F0FEB}" type="presParOf" srcId="{FA372010-F2D5-4008-A2BF-1AABC32CEB9F}" destId="{6E90F806-DB50-4C84-AB26-DD67EF1EFE35}" srcOrd="1" destOrd="0" presId="urn:microsoft.com/office/officeart/2005/8/layout/hProcess11"/>
    <dgm:cxn modelId="{BDDEB850-E909-48D8-966B-DA8B9CEC64BC}" type="presParOf" srcId="{FA372010-F2D5-4008-A2BF-1AABC32CEB9F}" destId="{66E6C4DE-2DCD-41FF-B363-9CD9B5DF3CD3}" srcOrd="2" destOrd="0" presId="urn:microsoft.com/office/officeart/2005/8/layout/hProcess11"/>
    <dgm:cxn modelId="{A9D7AA4C-B6B2-4307-9FDA-AFDD5F557FBC}" type="presParOf" srcId="{D03F4F74-8D4D-41B9-8FE4-DA0527649B11}" destId="{6E35E549-4BAC-4711-BAB7-C28EA39A063B}" srcOrd="5" destOrd="0" presId="urn:microsoft.com/office/officeart/2005/8/layout/hProcess11"/>
    <dgm:cxn modelId="{EA3D896F-3580-4B06-90F6-1EA21A26FDE1}" type="presParOf" srcId="{D03F4F74-8D4D-41B9-8FE4-DA0527649B11}" destId="{DDB342AF-CCE5-4757-A707-3C866ECADCCA}" srcOrd="6" destOrd="0" presId="urn:microsoft.com/office/officeart/2005/8/layout/hProcess11"/>
    <dgm:cxn modelId="{A77E7AF9-751B-496A-AD3B-DEB17120009F}" type="presParOf" srcId="{DDB342AF-CCE5-4757-A707-3C866ECADCCA}" destId="{9BD9B644-5113-4099-BA1B-655731252FED}" srcOrd="0" destOrd="0" presId="urn:microsoft.com/office/officeart/2005/8/layout/hProcess11"/>
    <dgm:cxn modelId="{A5B62BCA-D5A1-4633-B5C9-F2002834B946}" type="presParOf" srcId="{DDB342AF-CCE5-4757-A707-3C866ECADCCA}" destId="{B5FAF22B-59BE-4616-9969-3C29665A5E93}" srcOrd="1" destOrd="0" presId="urn:microsoft.com/office/officeart/2005/8/layout/hProcess11"/>
    <dgm:cxn modelId="{72D92A85-498B-4AD3-B341-910C16E2B9EA}" type="presParOf" srcId="{DDB342AF-CCE5-4757-A707-3C866ECADCCA}" destId="{423B0167-7046-442E-AA18-12703970B59B}" srcOrd="2" destOrd="0" presId="urn:microsoft.com/office/officeart/2005/8/layout/hProcess11"/>
    <dgm:cxn modelId="{B0FD6EEB-C3FE-4017-B67F-872E5143C6F8}" type="presParOf" srcId="{D03F4F74-8D4D-41B9-8FE4-DA0527649B11}" destId="{DAF43DC7-B04F-4469-AD4E-D6344079BAFC}" srcOrd="7" destOrd="0" presId="urn:microsoft.com/office/officeart/2005/8/layout/hProcess11"/>
    <dgm:cxn modelId="{EDB7257C-B610-442F-B90E-4DCF7F8A0249}" type="presParOf" srcId="{D03F4F74-8D4D-41B9-8FE4-DA0527649B11}" destId="{5C3F8679-F0B2-41D5-8DFC-6A128135BF02}" srcOrd="8" destOrd="0" presId="urn:microsoft.com/office/officeart/2005/8/layout/hProcess11"/>
    <dgm:cxn modelId="{72FCBB40-738E-4A45-9358-858A3DCAC2DB}" type="presParOf" srcId="{5C3F8679-F0B2-41D5-8DFC-6A128135BF02}" destId="{4510C8CE-FED2-4B00-94E1-F0B4C60066BC}" srcOrd="0" destOrd="0" presId="urn:microsoft.com/office/officeart/2005/8/layout/hProcess11"/>
    <dgm:cxn modelId="{DCD6124C-57A4-46D6-A8AD-095F599DCB51}" type="presParOf" srcId="{5C3F8679-F0B2-41D5-8DFC-6A128135BF02}" destId="{E6636618-AA6E-4E9C-9802-E3AC53724AB6}" srcOrd="1" destOrd="0" presId="urn:microsoft.com/office/officeart/2005/8/layout/hProcess11"/>
    <dgm:cxn modelId="{CEF6077F-0DBA-4161-A4FF-2F01442EBD45}" type="presParOf" srcId="{5C3F8679-F0B2-41D5-8DFC-6A128135BF02}" destId="{EEA2AC48-1D4C-4C86-B3C4-326627219BB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F64577-B2DB-4B96-9278-34701BC5EFBE}" type="doc">
      <dgm:prSet loTypeId="urn:microsoft.com/office/officeart/2005/8/layout/hProcess11" loCatId="process" qsTypeId="urn:microsoft.com/office/officeart/2005/8/quickstyle/simple1" qsCatId="simple" csTypeId="urn:microsoft.com/office/officeart/2005/8/colors/accent1_2" csCatId="accent1" phldr="1"/>
      <dgm:spPr/>
    </dgm:pt>
    <dgm:pt modelId="{CFC900BC-CD41-469E-87DA-F2142564D42B}">
      <dgm:prSet phldrT="[Text]" custT="1"/>
      <dgm:spPr/>
      <dgm:t>
        <a:bodyPr anchor="t" anchorCtr="0"/>
        <a:lstStyle/>
        <a:p>
          <a:r>
            <a:rPr lang="en-US" sz="1800" b="1" baseline="0" dirty="0">
              <a:solidFill>
                <a:schemeClr val="bg1"/>
              </a:solidFill>
            </a:rPr>
            <a:t>2015</a:t>
          </a:r>
        </a:p>
      </dgm:t>
    </dgm:pt>
    <dgm:pt modelId="{93BCDA78-E7E8-4137-8441-A924764E7393}" type="parTrans" cxnId="{D97FCC99-D641-435E-884E-0A79B62C98F1}">
      <dgm:prSet/>
      <dgm:spPr/>
      <dgm:t>
        <a:bodyPr/>
        <a:lstStyle/>
        <a:p>
          <a:endParaRPr lang="en-US"/>
        </a:p>
      </dgm:t>
    </dgm:pt>
    <dgm:pt modelId="{5DA984D4-39A2-4BF3-8D12-FF17BED97FF2}" type="sibTrans" cxnId="{D97FCC99-D641-435E-884E-0A79B62C98F1}">
      <dgm:prSet/>
      <dgm:spPr/>
      <dgm:t>
        <a:bodyPr/>
        <a:lstStyle/>
        <a:p>
          <a:endParaRPr lang="en-US"/>
        </a:p>
      </dgm:t>
    </dgm:pt>
    <dgm:pt modelId="{EBA51284-CCEA-4E6C-BB4B-B3260163EDFE}">
      <dgm:prSet phldrT="[Text]" custT="1"/>
      <dgm:spPr/>
      <dgm:t>
        <a:bodyPr/>
        <a:lstStyle/>
        <a:p>
          <a:r>
            <a:rPr lang="en-US" sz="1800" b="1" baseline="0" dirty="0">
              <a:solidFill>
                <a:schemeClr val="bg1"/>
              </a:solidFill>
            </a:rPr>
            <a:t>2016</a:t>
          </a:r>
        </a:p>
      </dgm:t>
    </dgm:pt>
    <dgm:pt modelId="{CB1BE3B0-8E34-403A-A780-2468A3406F23}" type="parTrans" cxnId="{5B76FEEC-D08A-4C31-AA8C-A285CE7B6390}">
      <dgm:prSet/>
      <dgm:spPr/>
      <dgm:t>
        <a:bodyPr/>
        <a:lstStyle/>
        <a:p>
          <a:endParaRPr lang="en-US"/>
        </a:p>
      </dgm:t>
    </dgm:pt>
    <dgm:pt modelId="{48619034-663C-42D6-9177-B9957012F0FE}" type="sibTrans" cxnId="{5B76FEEC-D08A-4C31-AA8C-A285CE7B6390}">
      <dgm:prSet/>
      <dgm:spPr/>
      <dgm:t>
        <a:bodyPr/>
        <a:lstStyle/>
        <a:p>
          <a:endParaRPr lang="en-US"/>
        </a:p>
      </dgm:t>
    </dgm:pt>
    <dgm:pt modelId="{1C3DB098-83C2-4614-BD37-F157564E83DD}">
      <dgm:prSet phldrT="[Text]" custT="1"/>
      <dgm:spPr/>
      <dgm:t>
        <a:bodyPr anchor="t" anchorCtr="0"/>
        <a:lstStyle/>
        <a:p>
          <a:r>
            <a:rPr lang="en-US" sz="1800" b="1" baseline="0" dirty="0">
              <a:solidFill>
                <a:schemeClr val="bg1"/>
              </a:solidFill>
            </a:rPr>
            <a:t>2017</a:t>
          </a:r>
        </a:p>
      </dgm:t>
    </dgm:pt>
    <dgm:pt modelId="{2F11F9D6-A762-49BA-BBD7-12742A86C14C}" type="parTrans" cxnId="{A1E9D9B0-E650-4C27-B7EB-517EFF58C2C7}">
      <dgm:prSet/>
      <dgm:spPr/>
      <dgm:t>
        <a:bodyPr/>
        <a:lstStyle/>
        <a:p>
          <a:endParaRPr lang="en-US"/>
        </a:p>
      </dgm:t>
    </dgm:pt>
    <dgm:pt modelId="{79EF2F80-78A1-44BC-B9ED-33AF02BBD648}" type="sibTrans" cxnId="{A1E9D9B0-E650-4C27-B7EB-517EFF58C2C7}">
      <dgm:prSet/>
      <dgm:spPr/>
      <dgm:t>
        <a:bodyPr/>
        <a:lstStyle/>
        <a:p>
          <a:endParaRPr lang="en-US"/>
        </a:p>
      </dgm:t>
    </dgm:pt>
    <dgm:pt modelId="{9422760C-CBE8-4E16-9D10-02E4B9EFB775}" type="pres">
      <dgm:prSet presAssocID="{FBF64577-B2DB-4B96-9278-34701BC5EFBE}" presName="Name0" presStyleCnt="0">
        <dgm:presLayoutVars>
          <dgm:dir/>
          <dgm:resizeHandles val="exact"/>
        </dgm:presLayoutVars>
      </dgm:prSet>
      <dgm:spPr/>
    </dgm:pt>
    <dgm:pt modelId="{1BC94D50-ADE6-45D3-95B2-24280908EFBB}" type="pres">
      <dgm:prSet presAssocID="{FBF64577-B2DB-4B96-9278-34701BC5EFBE}" presName="arrow" presStyleLbl="bgShp" presStyleIdx="0" presStyleCnt="1" custScaleY="111088" custLinFactNeighborX="-1253" custLinFactNeighborY="-4746"/>
      <dgm:spPr/>
    </dgm:pt>
    <dgm:pt modelId="{E7D7B0E7-112C-4171-9A16-0978BDFFBD95}" type="pres">
      <dgm:prSet presAssocID="{FBF64577-B2DB-4B96-9278-34701BC5EFBE}" presName="points" presStyleCnt="0"/>
      <dgm:spPr/>
    </dgm:pt>
    <dgm:pt modelId="{570D1025-58E7-44AA-940F-E98E7D6A8C5A}" type="pres">
      <dgm:prSet presAssocID="{CFC900BC-CD41-469E-87DA-F2142564D42B}" presName="compositeA" presStyleCnt="0"/>
      <dgm:spPr/>
    </dgm:pt>
    <dgm:pt modelId="{5B08C113-A2BD-412C-B45F-957308063015}" type="pres">
      <dgm:prSet presAssocID="{CFC900BC-CD41-469E-87DA-F2142564D42B}" presName="textA" presStyleLbl="revTx" presStyleIdx="0" presStyleCnt="3" custLinFactY="50000" custLinFactNeighborX="286" custLinFactNeighborY="100000">
        <dgm:presLayoutVars>
          <dgm:bulletEnabled val="1"/>
        </dgm:presLayoutVars>
      </dgm:prSet>
      <dgm:spPr/>
      <dgm:t>
        <a:bodyPr/>
        <a:lstStyle/>
        <a:p>
          <a:endParaRPr lang="en-US"/>
        </a:p>
      </dgm:t>
    </dgm:pt>
    <dgm:pt modelId="{49D0D1C7-3E44-4C63-96AC-B3D7CEDE78C8}" type="pres">
      <dgm:prSet presAssocID="{CFC900BC-CD41-469E-87DA-F2142564D42B}" presName="circleA" presStyleLbl="node1" presStyleIdx="0" presStyleCnt="3" custScaleX="308532" custScaleY="203748" custLinFactNeighborY="-22146"/>
      <dgm:spPr/>
    </dgm:pt>
    <dgm:pt modelId="{0418E566-405D-4489-AD53-E55C43CAF367}" type="pres">
      <dgm:prSet presAssocID="{CFC900BC-CD41-469E-87DA-F2142564D42B}" presName="spaceA" presStyleCnt="0"/>
      <dgm:spPr/>
    </dgm:pt>
    <dgm:pt modelId="{264D2FD2-E64C-4BD4-9367-D488361C2D69}" type="pres">
      <dgm:prSet presAssocID="{5DA984D4-39A2-4BF3-8D12-FF17BED97FF2}" presName="space" presStyleCnt="0"/>
      <dgm:spPr/>
    </dgm:pt>
    <dgm:pt modelId="{DE4383CA-BF8C-47F0-99DD-C4B9B1DD0509}" type="pres">
      <dgm:prSet presAssocID="{EBA51284-CCEA-4E6C-BB4B-B3260163EDFE}" presName="compositeB" presStyleCnt="0"/>
      <dgm:spPr/>
    </dgm:pt>
    <dgm:pt modelId="{08843C67-39DD-4836-920F-503E2B7FC8AA}" type="pres">
      <dgm:prSet presAssocID="{EBA51284-CCEA-4E6C-BB4B-B3260163EDFE}" presName="textB" presStyleLbl="revTx" presStyleIdx="1" presStyleCnt="3">
        <dgm:presLayoutVars>
          <dgm:bulletEnabled val="1"/>
        </dgm:presLayoutVars>
      </dgm:prSet>
      <dgm:spPr/>
      <dgm:t>
        <a:bodyPr/>
        <a:lstStyle/>
        <a:p>
          <a:endParaRPr lang="en-US"/>
        </a:p>
      </dgm:t>
    </dgm:pt>
    <dgm:pt modelId="{255355CD-3CBE-481E-9E3A-D1DC79FA2D15}" type="pres">
      <dgm:prSet presAssocID="{EBA51284-CCEA-4E6C-BB4B-B3260163EDFE}" presName="circleB" presStyleLbl="node1" presStyleIdx="1" presStyleCnt="3" custScaleX="308532" custScaleY="203748" custLinFactNeighborX="-3164" custLinFactNeighborY="-22147"/>
      <dgm:spPr/>
    </dgm:pt>
    <dgm:pt modelId="{04D18897-3E97-4029-B5C1-A3673B0CAB86}" type="pres">
      <dgm:prSet presAssocID="{EBA51284-CCEA-4E6C-BB4B-B3260163EDFE}" presName="spaceB" presStyleCnt="0"/>
      <dgm:spPr/>
    </dgm:pt>
    <dgm:pt modelId="{3D032833-01AD-4548-87B7-616906B1C054}" type="pres">
      <dgm:prSet presAssocID="{48619034-663C-42D6-9177-B9957012F0FE}" presName="space" presStyleCnt="0"/>
      <dgm:spPr/>
    </dgm:pt>
    <dgm:pt modelId="{860095FB-148F-4D33-82E6-685048F0F4DF}" type="pres">
      <dgm:prSet presAssocID="{1C3DB098-83C2-4614-BD37-F157564E83DD}" presName="compositeA" presStyleCnt="0"/>
      <dgm:spPr/>
    </dgm:pt>
    <dgm:pt modelId="{3E718AE3-AAB7-4D18-9D8B-4F45883EAC25}" type="pres">
      <dgm:prSet presAssocID="{1C3DB098-83C2-4614-BD37-F157564E83DD}" presName="textA" presStyleLbl="revTx" presStyleIdx="2" presStyleCnt="3" custLinFactY="50000" custLinFactNeighborX="0" custLinFactNeighborY="100000">
        <dgm:presLayoutVars>
          <dgm:bulletEnabled val="1"/>
        </dgm:presLayoutVars>
      </dgm:prSet>
      <dgm:spPr/>
      <dgm:t>
        <a:bodyPr/>
        <a:lstStyle/>
        <a:p>
          <a:endParaRPr lang="en-US"/>
        </a:p>
      </dgm:t>
    </dgm:pt>
    <dgm:pt modelId="{89A42454-359E-4C8A-A9D1-21F311424687}" type="pres">
      <dgm:prSet presAssocID="{1C3DB098-83C2-4614-BD37-F157564E83DD}" presName="circleA" presStyleLbl="node1" presStyleIdx="2" presStyleCnt="3" custScaleX="308532" custScaleY="203748" custLinFactNeighborY="-19620"/>
      <dgm:spPr/>
    </dgm:pt>
    <dgm:pt modelId="{1512C398-2893-4E8F-BFCD-EA66000DCE8B}" type="pres">
      <dgm:prSet presAssocID="{1C3DB098-83C2-4614-BD37-F157564E83DD}" presName="spaceA" presStyleCnt="0"/>
      <dgm:spPr/>
    </dgm:pt>
  </dgm:ptLst>
  <dgm:cxnLst>
    <dgm:cxn modelId="{BBC6AD6F-03B5-4C76-8974-43F14F0E7394}" type="presOf" srcId="{FBF64577-B2DB-4B96-9278-34701BC5EFBE}" destId="{9422760C-CBE8-4E16-9D10-02E4B9EFB775}" srcOrd="0" destOrd="0" presId="urn:microsoft.com/office/officeart/2005/8/layout/hProcess11"/>
    <dgm:cxn modelId="{D28071A7-01EF-410F-A975-F4913416FDD4}" type="presOf" srcId="{CFC900BC-CD41-469E-87DA-F2142564D42B}" destId="{5B08C113-A2BD-412C-B45F-957308063015}" srcOrd="0" destOrd="0" presId="urn:microsoft.com/office/officeart/2005/8/layout/hProcess11"/>
    <dgm:cxn modelId="{D97FCC99-D641-435E-884E-0A79B62C98F1}" srcId="{FBF64577-B2DB-4B96-9278-34701BC5EFBE}" destId="{CFC900BC-CD41-469E-87DA-F2142564D42B}" srcOrd="0" destOrd="0" parTransId="{93BCDA78-E7E8-4137-8441-A924764E7393}" sibTransId="{5DA984D4-39A2-4BF3-8D12-FF17BED97FF2}"/>
    <dgm:cxn modelId="{CDF4E6CB-685B-4479-9D99-EE6F990176E5}" type="presOf" srcId="{1C3DB098-83C2-4614-BD37-F157564E83DD}" destId="{3E718AE3-AAB7-4D18-9D8B-4F45883EAC25}" srcOrd="0" destOrd="0" presId="urn:microsoft.com/office/officeart/2005/8/layout/hProcess11"/>
    <dgm:cxn modelId="{A1E9D9B0-E650-4C27-B7EB-517EFF58C2C7}" srcId="{FBF64577-B2DB-4B96-9278-34701BC5EFBE}" destId="{1C3DB098-83C2-4614-BD37-F157564E83DD}" srcOrd="2" destOrd="0" parTransId="{2F11F9D6-A762-49BA-BBD7-12742A86C14C}" sibTransId="{79EF2F80-78A1-44BC-B9ED-33AF02BBD648}"/>
    <dgm:cxn modelId="{5B76FEEC-D08A-4C31-AA8C-A285CE7B6390}" srcId="{FBF64577-B2DB-4B96-9278-34701BC5EFBE}" destId="{EBA51284-CCEA-4E6C-BB4B-B3260163EDFE}" srcOrd="1" destOrd="0" parTransId="{CB1BE3B0-8E34-403A-A780-2468A3406F23}" sibTransId="{48619034-663C-42D6-9177-B9957012F0FE}"/>
    <dgm:cxn modelId="{42F2DE26-C2F9-4597-BD6D-398F9F1CD06F}" type="presOf" srcId="{EBA51284-CCEA-4E6C-BB4B-B3260163EDFE}" destId="{08843C67-39DD-4836-920F-503E2B7FC8AA}" srcOrd="0" destOrd="0" presId="urn:microsoft.com/office/officeart/2005/8/layout/hProcess11"/>
    <dgm:cxn modelId="{DF34936F-AB2A-42D0-80CB-32271556EDC1}" type="presParOf" srcId="{9422760C-CBE8-4E16-9D10-02E4B9EFB775}" destId="{1BC94D50-ADE6-45D3-95B2-24280908EFBB}" srcOrd="0" destOrd="0" presId="urn:microsoft.com/office/officeart/2005/8/layout/hProcess11"/>
    <dgm:cxn modelId="{76C24B41-5EBD-40F3-AB9C-6696D0D58024}" type="presParOf" srcId="{9422760C-CBE8-4E16-9D10-02E4B9EFB775}" destId="{E7D7B0E7-112C-4171-9A16-0978BDFFBD95}" srcOrd="1" destOrd="0" presId="urn:microsoft.com/office/officeart/2005/8/layout/hProcess11"/>
    <dgm:cxn modelId="{2DA1711A-DDB8-44BB-8531-2E04ABEDB5EE}" type="presParOf" srcId="{E7D7B0E7-112C-4171-9A16-0978BDFFBD95}" destId="{570D1025-58E7-44AA-940F-E98E7D6A8C5A}" srcOrd="0" destOrd="0" presId="urn:microsoft.com/office/officeart/2005/8/layout/hProcess11"/>
    <dgm:cxn modelId="{0B849F8E-865B-44BF-8DAB-C4DD58CE2538}" type="presParOf" srcId="{570D1025-58E7-44AA-940F-E98E7D6A8C5A}" destId="{5B08C113-A2BD-412C-B45F-957308063015}" srcOrd="0" destOrd="0" presId="urn:microsoft.com/office/officeart/2005/8/layout/hProcess11"/>
    <dgm:cxn modelId="{87A9EFBA-7571-4E8F-A12E-41721CB814E2}" type="presParOf" srcId="{570D1025-58E7-44AA-940F-E98E7D6A8C5A}" destId="{49D0D1C7-3E44-4C63-96AC-B3D7CEDE78C8}" srcOrd="1" destOrd="0" presId="urn:microsoft.com/office/officeart/2005/8/layout/hProcess11"/>
    <dgm:cxn modelId="{6F37E362-9ED9-4CA6-9910-9D074F1F2E53}" type="presParOf" srcId="{570D1025-58E7-44AA-940F-E98E7D6A8C5A}" destId="{0418E566-405D-4489-AD53-E55C43CAF367}" srcOrd="2" destOrd="0" presId="urn:microsoft.com/office/officeart/2005/8/layout/hProcess11"/>
    <dgm:cxn modelId="{B191DBD9-389C-49C4-9367-5D6C4D0CE6E4}" type="presParOf" srcId="{E7D7B0E7-112C-4171-9A16-0978BDFFBD95}" destId="{264D2FD2-E64C-4BD4-9367-D488361C2D69}" srcOrd="1" destOrd="0" presId="urn:microsoft.com/office/officeart/2005/8/layout/hProcess11"/>
    <dgm:cxn modelId="{3DE18F0A-7143-46A1-B434-785F871A49EE}" type="presParOf" srcId="{E7D7B0E7-112C-4171-9A16-0978BDFFBD95}" destId="{DE4383CA-BF8C-47F0-99DD-C4B9B1DD0509}" srcOrd="2" destOrd="0" presId="urn:microsoft.com/office/officeart/2005/8/layout/hProcess11"/>
    <dgm:cxn modelId="{E433F300-B9E9-4DC4-A219-B42FB75D5A5E}" type="presParOf" srcId="{DE4383CA-BF8C-47F0-99DD-C4B9B1DD0509}" destId="{08843C67-39DD-4836-920F-503E2B7FC8AA}" srcOrd="0" destOrd="0" presId="urn:microsoft.com/office/officeart/2005/8/layout/hProcess11"/>
    <dgm:cxn modelId="{9DDEF638-78E8-49F0-9259-F6DAC59E36D5}" type="presParOf" srcId="{DE4383CA-BF8C-47F0-99DD-C4B9B1DD0509}" destId="{255355CD-3CBE-481E-9E3A-D1DC79FA2D15}" srcOrd="1" destOrd="0" presId="urn:microsoft.com/office/officeart/2005/8/layout/hProcess11"/>
    <dgm:cxn modelId="{68931831-60B8-4D72-8515-83D5B9AF636D}" type="presParOf" srcId="{DE4383CA-BF8C-47F0-99DD-C4B9B1DD0509}" destId="{04D18897-3E97-4029-B5C1-A3673B0CAB86}" srcOrd="2" destOrd="0" presId="urn:microsoft.com/office/officeart/2005/8/layout/hProcess11"/>
    <dgm:cxn modelId="{5839CE0B-2138-4E7D-BEA0-47B0AF4D85F7}" type="presParOf" srcId="{E7D7B0E7-112C-4171-9A16-0978BDFFBD95}" destId="{3D032833-01AD-4548-87B7-616906B1C054}" srcOrd="3" destOrd="0" presId="urn:microsoft.com/office/officeart/2005/8/layout/hProcess11"/>
    <dgm:cxn modelId="{1F177E4D-A149-49E9-BD37-43AE89745D95}" type="presParOf" srcId="{E7D7B0E7-112C-4171-9A16-0978BDFFBD95}" destId="{860095FB-148F-4D33-82E6-685048F0F4DF}" srcOrd="4" destOrd="0" presId="urn:microsoft.com/office/officeart/2005/8/layout/hProcess11"/>
    <dgm:cxn modelId="{44CD858F-1EEE-499A-A367-857203B25872}" type="presParOf" srcId="{860095FB-148F-4D33-82E6-685048F0F4DF}" destId="{3E718AE3-AAB7-4D18-9D8B-4F45883EAC25}" srcOrd="0" destOrd="0" presId="urn:microsoft.com/office/officeart/2005/8/layout/hProcess11"/>
    <dgm:cxn modelId="{9774EAB8-3930-48F2-AF51-5F1008EE4328}" type="presParOf" srcId="{860095FB-148F-4D33-82E6-685048F0F4DF}" destId="{89A42454-359E-4C8A-A9D1-21F311424687}" srcOrd="1" destOrd="0" presId="urn:microsoft.com/office/officeart/2005/8/layout/hProcess11"/>
    <dgm:cxn modelId="{0A154109-93A5-4462-99CB-C4CA783069E5}" type="presParOf" srcId="{860095FB-148F-4D33-82E6-685048F0F4DF}" destId="{1512C398-2893-4E8F-BFCD-EA66000DCE8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1190B-3368-4A5E-880E-88BB6500A32E}">
      <dsp:nvSpPr>
        <dsp:cNvPr id="0" name=""/>
        <dsp:cNvSpPr/>
      </dsp:nvSpPr>
      <dsp:spPr>
        <a:xfrm>
          <a:off x="0" y="1009115"/>
          <a:ext cx="7396708" cy="1345487"/>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38F7F-618B-4616-BC76-537582E1B1F3}">
      <dsp:nvSpPr>
        <dsp:cNvPr id="0" name=""/>
        <dsp:cNvSpPr/>
      </dsp:nvSpPr>
      <dsp:spPr>
        <a:xfrm>
          <a:off x="205358" y="2018231"/>
          <a:ext cx="1333313" cy="1345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2013</a:t>
          </a:r>
          <a:endParaRPr lang="en-US" sz="1800" kern="1200" baseline="0" dirty="0">
            <a:solidFill>
              <a:schemeClr val="bg1"/>
            </a:solidFill>
          </a:endParaRPr>
        </a:p>
      </dsp:txBody>
      <dsp:txXfrm>
        <a:off x="205358" y="2018231"/>
        <a:ext cx="1333313" cy="1345487"/>
      </dsp:txXfrm>
    </dsp:sp>
    <dsp:sp modelId="{33369797-9DDF-4BEE-BB6C-7AF041465E2C}">
      <dsp:nvSpPr>
        <dsp:cNvPr id="0" name=""/>
        <dsp:cNvSpPr/>
      </dsp:nvSpPr>
      <dsp:spPr>
        <a:xfrm>
          <a:off x="392255" y="1362992"/>
          <a:ext cx="961515" cy="63773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9918B-1769-4D91-A5FA-60F93F509C76}">
      <dsp:nvSpPr>
        <dsp:cNvPr id="0" name=""/>
        <dsp:cNvSpPr/>
      </dsp:nvSpPr>
      <dsp:spPr>
        <a:xfrm>
          <a:off x="1602874" y="2018231"/>
          <a:ext cx="1266072" cy="1345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2014</a:t>
          </a:r>
          <a:endParaRPr lang="en-US" sz="1800" b="1" kern="1200" baseline="0" dirty="0"/>
        </a:p>
      </dsp:txBody>
      <dsp:txXfrm>
        <a:off x="1602874" y="2018231"/>
        <a:ext cx="1266072" cy="1345487"/>
      </dsp:txXfrm>
    </dsp:sp>
    <dsp:sp modelId="{81E3EC34-AD08-457E-8031-A03869FE3E13}">
      <dsp:nvSpPr>
        <dsp:cNvPr id="0" name=""/>
        <dsp:cNvSpPr/>
      </dsp:nvSpPr>
      <dsp:spPr>
        <a:xfrm>
          <a:off x="1753257" y="1363059"/>
          <a:ext cx="965505" cy="6375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BD3D92-65A7-4367-BF4C-18A9CEE6AD71}">
      <dsp:nvSpPr>
        <dsp:cNvPr id="0" name=""/>
        <dsp:cNvSpPr/>
      </dsp:nvSpPr>
      <dsp:spPr>
        <a:xfrm>
          <a:off x="2958610" y="2018231"/>
          <a:ext cx="1270490" cy="1345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2015</a:t>
          </a:r>
        </a:p>
      </dsp:txBody>
      <dsp:txXfrm>
        <a:off x="2958610" y="2018231"/>
        <a:ext cx="1270490" cy="1345487"/>
      </dsp:txXfrm>
    </dsp:sp>
    <dsp:sp modelId="{6E90F806-DB50-4C84-AB26-DD67EF1EFE35}">
      <dsp:nvSpPr>
        <dsp:cNvPr id="0" name=""/>
        <dsp:cNvSpPr/>
      </dsp:nvSpPr>
      <dsp:spPr>
        <a:xfrm>
          <a:off x="3094530" y="1363059"/>
          <a:ext cx="965505" cy="6375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9B644-5113-4099-BA1B-655731252FED}">
      <dsp:nvSpPr>
        <dsp:cNvPr id="0" name=""/>
        <dsp:cNvSpPr/>
      </dsp:nvSpPr>
      <dsp:spPr>
        <a:xfrm>
          <a:off x="4275920" y="2018231"/>
          <a:ext cx="1266072" cy="1345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2016</a:t>
          </a:r>
        </a:p>
      </dsp:txBody>
      <dsp:txXfrm>
        <a:off x="4275920" y="2018231"/>
        <a:ext cx="1266072" cy="1345487"/>
      </dsp:txXfrm>
    </dsp:sp>
    <dsp:sp modelId="{B5FAF22B-59BE-4616-9969-3C29665A5E93}">
      <dsp:nvSpPr>
        <dsp:cNvPr id="0" name=""/>
        <dsp:cNvSpPr/>
      </dsp:nvSpPr>
      <dsp:spPr>
        <a:xfrm>
          <a:off x="4426115" y="1363059"/>
          <a:ext cx="965505" cy="6375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802E9-8B7B-4464-B0C3-092E11CEE790}">
      <dsp:nvSpPr>
        <dsp:cNvPr id="0" name=""/>
        <dsp:cNvSpPr/>
      </dsp:nvSpPr>
      <dsp:spPr>
        <a:xfrm>
          <a:off x="5618602" y="2018231"/>
          <a:ext cx="1266072" cy="1345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2017</a:t>
          </a:r>
        </a:p>
      </dsp:txBody>
      <dsp:txXfrm>
        <a:off x="5618602" y="2018231"/>
        <a:ext cx="1266072" cy="1345487"/>
      </dsp:txXfrm>
    </dsp:sp>
    <dsp:sp modelId="{4C0A0B06-84F0-48A0-B504-DFCE7E043968}">
      <dsp:nvSpPr>
        <dsp:cNvPr id="0" name=""/>
        <dsp:cNvSpPr/>
      </dsp:nvSpPr>
      <dsp:spPr>
        <a:xfrm>
          <a:off x="5753610" y="1361818"/>
          <a:ext cx="969265" cy="64008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1190B-3368-4A5E-880E-88BB6500A32E}">
      <dsp:nvSpPr>
        <dsp:cNvPr id="0" name=""/>
        <dsp:cNvSpPr/>
      </dsp:nvSpPr>
      <dsp:spPr>
        <a:xfrm>
          <a:off x="0" y="1011515"/>
          <a:ext cx="7130278" cy="135967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38F7F-618B-4616-BC76-537582E1B1F3}">
      <dsp:nvSpPr>
        <dsp:cNvPr id="0" name=""/>
        <dsp:cNvSpPr/>
      </dsp:nvSpPr>
      <dsp:spPr>
        <a:xfrm>
          <a:off x="215048" y="2039509"/>
          <a:ext cx="1285287" cy="135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2013</a:t>
          </a:r>
          <a:endParaRPr lang="en-US" sz="1800" kern="1200" baseline="0" dirty="0">
            <a:solidFill>
              <a:schemeClr val="bg1"/>
            </a:solidFill>
          </a:endParaRPr>
        </a:p>
      </dsp:txBody>
      <dsp:txXfrm>
        <a:off x="215048" y="2039509"/>
        <a:ext cx="1285287" cy="1359673"/>
      </dsp:txXfrm>
    </dsp:sp>
    <dsp:sp modelId="{33369797-9DDF-4BEE-BB6C-7AF041465E2C}">
      <dsp:nvSpPr>
        <dsp:cNvPr id="0" name=""/>
        <dsp:cNvSpPr/>
      </dsp:nvSpPr>
      <dsp:spPr>
        <a:xfrm>
          <a:off x="372853" y="1377362"/>
          <a:ext cx="971653" cy="64445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9918B-1769-4D91-A5FA-60F93F509C76}">
      <dsp:nvSpPr>
        <dsp:cNvPr id="0" name=""/>
        <dsp:cNvSpPr/>
      </dsp:nvSpPr>
      <dsp:spPr>
        <a:xfrm>
          <a:off x="1562225" y="2039509"/>
          <a:ext cx="1220468" cy="135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2014</a:t>
          </a:r>
          <a:endParaRPr lang="en-US" sz="1800" b="1" kern="1200" baseline="0" dirty="0"/>
        </a:p>
      </dsp:txBody>
      <dsp:txXfrm>
        <a:off x="1562225" y="2039509"/>
        <a:ext cx="1220468" cy="1359673"/>
      </dsp:txXfrm>
    </dsp:sp>
    <dsp:sp modelId="{81E3EC34-AD08-457E-8031-A03869FE3E13}">
      <dsp:nvSpPr>
        <dsp:cNvPr id="0" name=""/>
        <dsp:cNvSpPr/>
      </dsp:nvSpPr>
      <dsp:spPr>
        <a:xfrm>
          <a:off x="1684739" y="1377430"/>
          <a:ext cx="975684" cy="64432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BD3D92-65A7-4367-BF4C-18A9CEE6AD71}">
      <dsp:nvSpPr>
        <dsp:cNvPr id="0" name=""/>
        <dsp:cNvSpPr/>
      </dsp:nvSpPr>
      <dsp:spPr>
        <a:xfrm>
          <a:off x="2859607" y="2039509"/>
          <a:ext cx="1224727" cy="135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2015</a:t>
          </a:r>
        </a:p>
      </dsp:txBody>
      <dsp:txXfrm>
        <a:off x="2859607" y="2039509"/>
        <a:ext cx="1224727" cy="1359673"/>
      </dsp:txXfrm>
    </dsp:sp>
    <dsp:sp modelId="{6E90F806-DB50-4C84-AB26-DD67EF1EFE35}">
      <dsp:nvSpPr>
        <dsp:cNvPr id="0" name=""/>
        <dsp:cNvSpPr/>
      </dsp:nvSpPr>
      <dsp:spPr>
        <a:xfrm>
          <a:off x="2968360" y="1377430"/>
          <a:ext cx="975684" cy="64432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9B644-5113-4099-BA1B-655731252FED}">
      <dsp:nvSpPr>
        <dsp:cNvPr id="0" name=""/>
        <dsp:cNvSpPr/>
      </dsp:nvSpPr>
      <dsp:spPr>
        <a:xfrm>
          <a:off x="4140220" y="2039509"/>
          <a:ext cx="1220468" cy="135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2016</a:t>
          </a:r>
        </a:p>
      </dsp:txBody>
      <dsp:txXfrm>
        <a:off x="4140220" y="2039509"/>
        <a:ext cx="1220468" cy="1359673"/>
      </dsp:txXfrm>
    </dsp:sp>
    <dsp:sp modelId="{B5FAF22B-59BE-4616-9969-3C29665A5E93}">
      <dsp:nvSpPr>
        <dsp:cNvPr id="0" name=""/>
        <dsp:cNvSpPr/>
      </dsp:nvSpPr>
      <dsp:spPr>
        <a:xfrm>
          <a:off x="4251982" y="1377430"/>
          <a:ext cx="975684" cy="64432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0C8CE-FED2-4B00-94E1-F0B4C60066BC}">
      <dsp:nvSpPr>
        <dsp:cNvPr id="0" name=""/>
        <dsp:cNvSpPr/>
      </dsp:nvSpPr>
      <dsp:spPr>
        <a:xfrm>
          <a:off x="5400207" y="2039509"/>
          <a:ext cx="1220468" cy="135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2017</a:t>
          </a:r>
        </a:p>
      </dsp:txBody>
      <dsp:txXfrm>
        <a:off x="5400207" y="2039509"/>
        <a:ext cx="1220468" cy="1359673"/>
      </dsp:txXfrm>
    </dsp:sp>
    <dsp:sp modelId="{E6636618-AA6E-4E9C-9802-E3AC53724AB6}">
      <dsp:nvSpPr>
        <dsp:cNvPr id="0" name=""/>
        <dsp:cNvSpPr/>
      </dsp:nvSpPr>
      <dsp:spPr>
        <a:xfrm>
          <a:off x="5532112" y="1379551"/>
          <a:ext cx="978407" cy="6400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94D50-ADE6-45D3-95B2-24280908EFBB}">
      <dsp:nvSpPr>
        <dsp:cNvPr id="0" name=""/>
        <dsp:cNvSpPr/>
      </dsp:nvSpPr>
      <dsp:spPr>
        <a:xfrm>
          <a:off x="0" y="813155"/>
          <a:ext cx="7139311" cy="139594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08C113-A2BD-412C-B45F-957308063015}">
      <dsp:nvSpPr>
        <dsp:cNvPr id="0" name=""/>
        <dsp:cNvSpPr/>
      </dsp:nvSpPr>
      <dsp:spPr>
        <a:xfrm>
          <a:off x="9059" y="1884922"/>
          <a:ext cx="2070679" cy="125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2015</a:t>
          </a:r>
        </a:p>
      </dsp:txBody>
      <dsp:txXfrm>
        <a:off x="9059" y="1884922"/>
        <a:ext cx="2070679" cy="1256614"/>
      </dsp:txXfrm>
    </dsp:sp>
    <dsp:sp modelId="{49D0D1C7-3E44-4C63-96AC-B3D7CEDE78C8}">
      <dsp:nvSpPr>
        <dsp:cNvPr id="0" name=""/>
        <dsp:cNvSpPr/>
      </dsp:nvSpPr>
      <dsp:spPr>
        <a:xfrm>
          <a:off x="553844" y="1181155"/>
          <a:ext cx="969264" cy="64008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843C67-39DD-4836-920F-503E2B7FC8AA}">
      <dsp:nvSpPr>
        <dsp:cNvPr id="0" name=""/>
        <dsp:cNvSpPr/>
      </dsp:nvSpPr>
      <dsp:spPr>
        <a:xfrm>
          <a:off x="2177350" y="1884922"/>
          <a:ext cx="2070679" cy="125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2016</a:t>
          </a:r>
        </a:p>
      </dsp:txBody>
      <dsp:txXfrm>
        <a:off x="2177350" y="1884922"/>
        <a:ext cx="2070679" cy="1256614"/>
      </dsp:txXfrm>
    </dsp:sp>
    <dsp:sp modelId="{255355CD-3CBE-481E-9E3A-D1DC79FA2D15}">
      <dsp:nvSpPr>
        <dsp:cNvPr id="0" name=""/>
        <dsp:cNvSpPr/>
      </dsp:nvSpPr>
      <dsp:spPr>
        <a:xfrm>
          <a:off x="2718117" y="1181151"/>
          <a:ext cx="969264" cy="64008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718AE3-AAB7-4D18-9D8B-4F45883EAC25}">
      <dsp:nvSpPr>
        <dsp:cNvPr id="0" name=""/>
        <dsp:cNvSpPr/>
      </dsp:nvSpPr>
      <dsp:spPr>
        <a:xfrm>
          <a:off x="4351563" y="1884922"/>
          <a:ext cx="2070679" cy="125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baseline="0" dirty="0">
              <a:solidFill>
                <a:schemeClr val="bg1"/>
              </a:solidFill>
            </a:rPr>
            <a:t>2017</a:t>
          </a:r>
        </a:p>
      </dsp:txBody>
      <dsp:txXfrm>
        <a:off x="4351563" y="1884922"/>
        <a:ext cx="2070679" cy="1256614"/>
      </dsp:txXfrm>
    </dsp:sp>
    <dsp:sp modelId="{89A42454-359E-4C8A-A9D1-21F311424687}">
      <dsp:nvSpPr>
        <dsp:cNvPr id="0" name=""/>
        <dsp:cNvSpPr/>
      </dsp:nvSpPr>
      <dsp:spPr>
        <a:xfrm>
          <a:off x="4902270" y="1189090"/>
          <a:ext cx="969264" cy="64008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3407"/>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36769" y="0"/>
            <a:ext cx="3011699" cy="463407"/>
          </a:xfrm>
          <a:prstGeom prst="rect">
            <a:avLst/>
          </a:prstGeom>
        </p:spPr>
        <p:txBody>
          <a:bodyPr vert="horz" lIns="92446" tIns="46223" rIns="92446" bIns="46223" rtlCol="0"/>
          <a:lstStyle>
            <a:lvl1pPr algn="r">
              <a:defRPr sz="1200"/>
            </a:lvl1pPr>
          </a:lstStyle>
          <a:p>
            <a:fld id="{E9D9BF27-D9F2-459B-A108-286DD0375410}" type="datetimeFigureOut">
              <a:rPr lang="en-US" smtClean="0"/>
              <a:t>1/22/2020</a:t>
            </a:fld>
            <a:endParaRPr lang="en-US"/>
          </a:p>
        </p:txBody>
      </p:sp>
      <p:sp>
        <p:nvSpPr>
          <p:cNvPr id="4" name="Footer Placeholder 3"/>
          <p:cNvSpPr>
            <a:spLocks noGrp="1"/>
          </p:cNvSpPr>
          <p:nvPr>
            <p:ph type="ftr" sz="quarter" idx="2"/>
          </p:nvPr>
        </p:nvSpPr>
        <p:spPr>
          <a:xfrm>
            <a:off x="1" y="8772669"/>
            <a:ext cx="3011699" cy="463406"/>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69"/>
            <a:ext cx="3011699" cy="463406"/>
          </a:xfrm>
          <a:prstGeom prst="rect">
            <a:avLst/>
          </a:prstGeom>
        </p:spPr>
        <p:txBody>
          <a:bodyPr vert="horz" lIns="92446" tIns="46223" rIns="92446" bIns="46223" rtlCol="0" anchor="b"/>
          <a:lstStyle>
            <a:lvl1pPr algn="r">
              <a:defRPr sz="1200"/>
            </a:lvl1pPr>
          </a:lstStyle>
          <a:p>
            <a:fld id="{0CB6368E-879C-4828-89F6-D7BF9912E7C4}" type="slidenum">
              <a:rPr lang="en-US" smtClean="0"/>
              <a:t>‹#›</a:t>
            </a:fld>
            <a:endParaRPr lang="en-US"/>
          </a:p>
        </p:txBody>
      </p:sp>
    </p:spTree>
    <p:extLst>
      <p:ext uri="{BB962C8B-B14F-4D97-AF65-F5344CB8AC3E}">
        <p14:creationId xmlns:p14="http://schemas.microsoft.com/office/powerpoint/2010/main" val="1251412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3407"/>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36769" y="0"/>
            <a:ext cx="3011699" cy="463407"/>
          </a:xfrm>
          <a:prstGeom prst="rect">
            <a:avLst/>
          </a:prstGeom>
        </p:spPr>
        <p:txBody>
          <a:bodyPr vert="horz" lIns="92446" tIns="46223" rIns="92446" bIns="46223" rtlCol="0"/>
          <a:lstStyle>
            <a:lvl1pPr algn="r">
              <a:defRPr sz="1200"/>
            </a:lvl1pPr>
          </a:lstStyle>
          <a:p>
            <a:fld id="{A681DD6B-B481-4B78-80CE-473363D37951}" type="datetimeFigureOut">
              <a:rPr lang="en-US" smtClean="0"/>
              <a:t>1/22/2020</a:t>
            </a:fld>
            <a:endParaRPr lang="en-US"/>
          </a:p>
        </p:txBody>
      </p:sp>
      <p:sp>
        <p:nvSpPr>
          <p:cNvPr id="4" name="Slide Image Placeholder 3"/>
          <p:cNvSpPr>
            <a:spLocks noGrp="1" noRot="1" noChangeAspect="1"/>
          </p:cNvSpPr>
          <p:nvPr>
            <p:ph type="sldImg" idx="2"/>
          </p:nvPr>
        </p:nvSpPr>
        <p:spPr>
          <a:xfrm>
            <a:off x="706438" y="1154113"/>
            <a:ext cx="5538787" cy="3116262"/>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46" tIns="46223" rIns="92446" bIns="4622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69"/>
            <a:ext cx="3011699" cy="463406"/>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69"/>
            <a:ext cx="3011699" cy="463406"/>
          </a:xfrm>
          <a:prstGeom prst="rect">
            <a:avLst/>
          </a:prstGeom>
        </p:spPr>
        <p:txBody>
          <a:bodyPr vert="horz" lIns="92446" tIns="46223" rIns="92446" bIns="46223" rtlCol="0" anchor="b"/>
          <a:lstStyle>
            <a:lvl1pPr algn="r">
              <a:defRPr sz="1200"/>
            </a:lvl1pPr>
          </a:lstStyle>
          <a:p>
            <a:fld id="{234ADA31-BA95-49A6-B88A-26643DF9491C}" type="slidenum">
              <a:rPr lang="en-US" smtClean="0"/>
              <a:t>‹#›</a:t>
            </a:fld>
            <a:endParaRPr lang="en-US"/>
          </a:p>
        </p:txBody>
      </p:sp>
    </p:spTree>
    <p:extLst>
      <p:ext uri="{BB962C8B-B14F-4D97-AF65-F5344CB8AC3E}">
        <p14:creationId xmlns:p14="http://schemas.microsoft.com/office/powerpoint/2010/main" val="351224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ruthinitiative.org/news/what-is-juu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75A2BF-4CA4-A941-9092-6927A5489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72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a:t>
            </a:r>
            <a:r>
              <a:rPr lang="en-US" baseline="0" dirty="0"/>
              <a:t> of Texas adults in 2017 reported current smokeless tobacco use in 2017. As you can see, there was also a fairly large difference in prevalence between men and women, with 7.5% of men reporting current smokeless use compared to 1.1% of women. You can also see that the prevalence of current smokeless use has remained fairly consistent over the last five years, as it has hovered around 4% - there was no statistically significant differences between these </a:t>
            </a:r>
            <a:r>
              <a:rPr lang="en-US" baseline="0" dirty="0" err="1"/>
              <a:t>prevalences</a:t>
            </a:r>
            <a:r>
              <a:rPr lang="en-US" baseline="0" dirty="0"/>
              <a:t>.  </a:t>
            </a:r>
            <a:endParaRPr lang="en-US" dirty="0"/>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11</a:t>
            </a:fld>
            <a:endParaRPr lang="en-US" dirty="0"/>
          </a:p>
        </p:txBody>
      </p:sp>
    </p:spTree>
    <p:extLst>
      <p:ext uri="{BB962C8B-B14F-4D97-AF65-F5344CB8AC3E}">
        <p14:creationId xmlns:p14="http://schemas.microsoft.com/office/powerpoint/2010/main" val="85852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can see here,</a:t>
            </a:r>
            <a:r>
              <a:rPr lang="en-US" baseline="0" dirty="0"/>
              <a:t> adults 18 – 44 years of age had a higher prevalence of current smokeless than those 45 years and older, though this was not statistically significant. </a:t>
            </a:r>
            <a:br>
              <a:rPr lang="en-US" baseline="0" dirty="0"/>
            </a:br>
            <a:r>
              <a:rPr lang="en-US" baseline="0" dirty="0"/>
              <a:t/>
            </a:r>
            <a:br>
              <a:rPr lang="en-US" baseline="0" dirty="0"/>
            </a:br>
            <a:r>
              <a:rPr lang="en-US" baseline="0" dirty="0"/>
              <a:t>In our table of current smokeless tobacco by race/ethnicity, we can see that white respondents had a higher prevalence of current smokeless tobacco use compared to Hispanic respondents. It is important to note that African American respondents and other/multiracial respondents did not yield enough sample size to provide reliable estimates with respect to current smokeless tobacco use. </a:t>
            </a:r>
            <a:br>
              <a:rPr lang="en-US" baseline="0" dirty="0"/>
            </a:br>
            <a:r>
              <a:rPr lang="en-US" baseline="0" dirty="0"/>
              <a:t/>
            </a:r>
            <a:br>
              <a:rPr lang="en-US" baseline="0" dirty="0"/>
            </a:br>
            <a:r>
              <a:rPr lang="en-US" baseline="0" dirty="0"/>
              <a:t>2.9% of college graduates reported current use of smokeless tobacco, which was significantly lower than the 5.7% of high school graduates who reported current smokeless tobacco use. </a:t>
            </a:r>
          </a:p>
          <a:p>
            <a:endParaRPr lang="en-US" baseline="0" dirty="0"/>
          </a:p>
          <a:p>
            <a:r>
              <a:rPr lang="en-US" baseline="0" dirty="0"/>
              <a:t>There were no significant differences between annual household income and current smokeless tobacco use, though it is important to note that respondents who reported an annual household income between $35,000 to &lt; $50,000 did not yield enough sample size to provide a reliable estimate for current smokeless tobacco use. </a:t>
            </a:r>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12</a:t>
            </a:fld>
            <a:endParaRPr lang="en-US" dirty="0"/>
          </a:p>
        </p:txBody>
      </p:sp>
    </p:spTree>
    <p:extLst>
      <p:ext uri="{BB962C8B-B14F-4D97-AF65-F5344CB8AC3E}">
        <p14:creationId xmlns:p14="http://schemas.microsoft.com/office/powerpoint/2010/main" val="182066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has been a rise in popularity of </a:t>
            </a:r>
            <a:r>
              <a:rPr lang="en-US" sz="1200" kern="1200" dirty="0" err="1" smtClean="0">
                <a:solidFill>
                  <a:schemeClr val="tx1"/>
                </a:solidFill>
                <a:effectLst/>
                <a:latin typeface="+mn-lt"/>
                <a:ea typeface="+mn-ea"/>
                <a:cs typeface="+mn-cs"/>
              </a:rPr>
              <a:t>Juul</a:t>
            </a:r>
            <a:r>
              <a:rPr lang="en-US" sz="1200" kern="1200" dirty="0" smtClean="0">
                <a:solidFill>
                  <a:schemeClr val="tx1"/>
                </a:solidFill>
                <a:effectLst/>
                <a:latin typeface="+mn-lt"/>
                <a:ea typeface="+mn-ea"/>
                <a:cs typeface="+mn-cs"/>
              </a:rPr>
              <a:t>, an e-cigarette, often flavored, easy to hide and looks like a USB device. According to Tobacco Free Kids that cites the National Youth Tobacco Survey, 11.3 percent of high school and 4.3 percent of middle school students, or 2 million youth, are e-cigarette users. </a:t>
            </a:r>
            <a:r>
              <a:rPr lang="en-US" sz="1200" kern="1200" dirty="0" err="1" smtClean="0">
                <a:solidFill>
                  <a:schemeClr val="tx1"/>
                </a:solidFill>
                <a:effectLst/>
                <a:latin typeface="+mn-lt"/>
                <a:ea typeface="+mn-ea"/>
                <a:cs typeface="+mn-cs"/>
              </a:rPr>
              <a:t>Juul’s</a:t>
            </a:r>
            <a:r>
              <a:rPr lang="en-US" sz="1200" kern="1200" dirty="0" smtClean="0">
                <a:solidFill>
                  <a:schemeClr val="tx1"/>
                </a:solidFill>
                <a:effectLst/>
                <a:latin typeface="+mn-lt"/>
                <a:ea typeface="+mn-ea"/>
                <a:cs typeface="+mn-cs"/>
              </a:rPr>
              <a:t> stated mission is to “eliminate cigarette smoking throughout the world one smoker at a time yet one </a:t>
            </a:r>
            <a:r>
              <a:rPr lang="en-US" sz="1200" kern="1200" dirty="0" err="1" smtClean="0">
                <a:solidFill>
                  <a:schemeClr val="tx1"/>
                </a:solidFill>
                <a:effectLst/>
                <a:latin typeface="+mn-lt"/>
                <a:ea typeface="+mn-ea"/>
                <a:cs typeface="+mn-cs"/>
              </a:rPr>
              <a:t>Juul</a:t>
            </a:r>
            <a:r>
              <a:rPr lang="en-US" sz="1200" kern="1200" dirty="0" smtClean="0">
                <a:solidFill>
                  <a:schemeClr val="tx1"/>
                </a:solidFill>
                <a:effectLst/>
                <a:latin typeface="+mn-lt"/>
                <a:ea typeface="+mn-ea"/>
                <a:cs typeface="+mn-cs"/>
              </a:rPr>
              <a:t> cartridge delivers the amount of nicotine equivalent to one pack of cigarettes, according to their website. Many youth and young adults refer to </a:t>
            </a:r>
            <a:r>
              <a:rPr lang="en-US" sz="1200" kern="1200" dirty="0" err="1" smtClean="0">
                <a:solidFill>
                  <a:schemeClr val="tx1"/>
                </a:solidFill>
                <a:effectLst/>
                <a:latin typeface="+mn-lt"/>
                <a:ea typeface="+mn-ea"/>
                <a:cs typeface="+mn-cs"/>
              </a:rPr>
              <a:t>Juul</a:t>
            </a:r>
            <a:r>
              <a:rPr lang="en-US" sz="1200" kern="1200" dirty="0" smtClean="0">
                <a:solidFill>
                  <a:schemeClr val="tx1"/>
                </a:solidFill>
                <a:effectLst/>
                <a:latin typeface="+mn-lt"/>
                <a:ea typeface="+mn-ea"/>
                <a:cs typeface="+mn-cs"/>
              </a:rPr>
              <a:t> use as “</a:t>
            </a:r>
            <a:r>
              <a:rPr lang="en-US" sz="1200" kern="1200" dirty="0" err="1" smtClean="0">
                <a:solidFill>
                  <a:schemeClr val="tx1"/>
                </a:solidFill>
                <a:effectLst/>
                <a:latin typeface="+mn-lt"/>
                <a:ea typeface="+mn-ea"/>
                <a:cs typeface="+mn-cs"/>
              </a:rPr>
              <a:t>Juuling</a:t>
            </a:r>
            <a:r>
              <a:rPr lang="en-US" sz="1200" kern="1200" dirty="0" smtClean="0">
                <a:solidFill>
                  <a:schemeClr val="tx1"/>
                </a:solidFill>
                <a:effectLst/>
                <a:latin typeface="+mn-lt"/>
                <a:ea typeface="+mn-ea"/>
                <a:cs typeface="+mn-cs"/>
              </a:rPr>
              <a:t>”, not vaping. More information is available here: </a:t>
            </a:r>
            <a:r>
              <a:rPr lang="en-US" sz="1200" u="sng" kern="1200" dirty="0" smtClean="0">
                <a:solidFill>
                  <a:schemeClr val="tx1"/>
                </a:solidFill>
                <a:effectLst/>
                <a:latin typeface="+mn-lt"/>
                <a:ea typeface="+mn-ea"/>
                <a:cs typeface="+mn-cs"/>
                <a:hlinkClick r:id="rId3"/>
              </a:rPr>
              <a:t>https://truthinitiative.org/news/what-is-juul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34ADA31-BA95-49A6-B88A-26643DF9491C}" type="slidenum">
              <a:rPr lang="en-US" smtClean="0"/>
              <a:t>13</a:t>
            </a:fld>
            <a:endParaRPr lang="en-US"/>
          </a:p>
        </p:txBody>
      </p:sp>
    </p:spTree>
    <p:extLst>
      <p:ext uri="{BB962C8B-B14F-4D97-AF65-F5344CB8AC3E}">
        <p14:creationId xmlns:p14="http://schemas.microsoft.com/office/powerpoint/2010/main" val="1449341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14</a:t>
            </a:fld>
            <a:endParaRPr lang="en-US" dirty="0"/>
          </a:p>
        </p:txBody>
      </p:sp>
    </p:spTree>
    <p:extLst>
      <p:ext uri="{BB962C8B-B14F-4D97-AF65-F5344CB8AC3E}">
        <p14:creationId xmlns:p14="http://schemas.microsoft.com/office/powerpoint/2010/main" val="3855051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e-liquid can be purchase</a:t>
            </a:r>
            <a:r>
              <a:rPr lang="en-US" baseline="0" dirty="0" smtClean="0"/>
              <a:t>d online in great quantity, 946,000 mg of pure nicotine.</a:t>
            </a:r>
            <a:endParaRPr lang="en-US" dirty="0" smtClean="0"/>
          </a:p>
          <a:p>
            <a:endParaRPr lang="en-US" dirty="0" smtClean="0"/>
          </a:p>
          <a:p>
            <a:r>
              <a:rPr lang="en-US" dirty="0" smtClean="0"/>
              <a:t>*E-cigarette </a:t>
            </a:r>
            <a:r>
              <a:rPr lang="en-US" dirty="0"/>
              <a:t>aerosol is made up of a high concentration of ultrafine particles; the particle concentration is higher than in conventional tobacco cigarette smoke. </a:t>
            </a:r>
          </a:p>
          <a:p>
            <a:endParaRPr lang="en-US" dirty="0"/>
          </a:p>
          <a:p>
            <a:r>
              <a:rPr lang="en-US" dirty="0" smtClean="0"/>
              <a:t>* </a:t>
            </a:r>
            <a:r>
              <a:rPr lang="en-US" dirty="0"/>
              <a:t>Exposure to fine and ultrafine particles may exacerbate respiratory ailments like asthma, and constrict arteries which could trigger a heart attack. </a:t>
            </a:r>
          </a:p>
          <a:p>
            <a:endParaRPr lang="en-US" dirty="0"/>
          </a:p>
          <a:p>
            <a:r>
              <a:rPr lang="en-US" dirty="0" smtClean="0"/>
              <a:t>* </a:t>
            </a:r>
            <a:r>
              <a:rPr lang="en-US" dirty="0"/>
              <a:t>At least 10 chemicals identified in e-cigarette aerosol are on California’s Proposition 65 list of carcinogens and reproductive toxins, also known as the Safe Drinking Water and Toxic Enforcement Act of 1986. The compounds that have already been identified in mainstream (MS) or secondhand (SS) e-cigarette aerosol include: Acetaldehyde (MS), Benzene (SS), Cadmium (MS), Formaldehyde (MS,SS), Isoprene (SS), Lead (MS), Nickel (MS), Nicotine (MS, SS), N-</a:t>
            </a:r>
            <a:r>
              <a:rPr lang="en-US" dirty="0" err="1"/>
              <a:t>Nitrosonornicotine</a:t>
            </a:r>
            <a:r>
              <a:rPr lang="en-US" dirty="0"/>
              <a:t> (MS, SS), Toluene (MS, SS).</a:t>
            </a:r>
          </a:p>
          <a:p>
            <a:pPr algn="ctr"/>
            <a:r>
              <a:rPr lang="en-US" dirty="0"/>
              <a:t> </a:t>
            </a:r>
            <a:r>
              <a:rPr lang="en-US" i="1" dirty="0"/>
              <a:t>Americans for Nonsmokers' Rights, © 2014</a:t>
            </a:r>
            <a:r>
              <a:rPr lang="en-US" dirty="0"/>
              <a:t> </a:t>
            </a:r>
            <a:endParaRPr lang="en-US" dirty="0" smtClean="0"/>
          </a:p>
          <a:p>
            <a:pPr algn="ctr"/>
            <a:endParaRPr lang="en-US" dirty="0" smtClean="0"/>
          </a:p>
          <a:p>
            <a:pPr algn="l"/>
            <a:r>
              <a:rPr lang="en-US" dirty="0" smtClean="0"/>
              <a:t>Liquid</a:t>
            </a:r>
            <a:r>
              <a:rPr lang="en-US" baseline="0" dirty="0" smtClean="0"/>
              <a:t>  nicotine and other devices are also a risk to pets and young children; devices often appear to be toys that make them appealing to children. The batteries in these devices may also be a risk.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15</a:t>
            </a:fld>
            <a:endParaRPr lang="en-US" dirty="0"/>
          </a:p>
        </p:txBody>
      </p:sp>
    </p:spTree>
    <p:extLst>
      <p:ext uri="{BB962C8B-B14F-4D97-AF65-F5344CB8AC3E}">
        <p14:creationId xmlns:p14="http://schemas.microsoft.com/office/powerpoint/2010/main" val="2655216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Overall, 4.7% of Texans reported current ENDS use in 2017, and 16.0% reported former ENDS use. Although 5.5% of men reported current ENDS use – compared to 4.0% of women – this difference was not significant. While we didn’t see any significant differences between men and women for current or former ENDS use, we did see a higher percentage of men (24.3%) reported ever using or trying ENDS use compared to women (18.3%). Since ENDS are a relatively new and emerging tobacco product, we do not have as many years of data compared to the other tobacco products, though as we can see here, the prevalence of current ENDS use has been between 4.7-4.8 since 2015. </a:t>
            </a:r>
            <a:endParaRPr lang="en-US" dirty="0"/>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16</a:t>
            </a:fld>
            <a:endParaRPr lang="en-US" dirty="0"/>
          </a:p>
        </p:txBody>
      </p:sp>
    </p:spTree>
    <p:extLst>
      <p:ext uri="{BB962C8B-B14F-4D97-AF65-F5344CB8AC3E}">
        <p14:creationId xmlns:p14="http://schemas.microsoft.com/office/powerpoint/2010/main" val="20022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Here we have current and former ENDS use by age group. Responses from adults 65 years and older did not yield statistically reliable estimates for ENDS use. However, 8.5% of young adults (ages 18-29) reported current ENDS use, which was significantly higher than the 4.1% of adults 45 to 64 years of age who reported current ENDS use.  One in four adults aged 18-29 and one in five adults aged 30 to 44 reported former ENDS use, and both groups had a higher prevalence compared to adults aged 45 to 64. </a:t>
            </a:r>
            <a:endParaRPr lang="en-US" dirty="0"/>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17</a:t>
            </a:fld>
            <a:endParaRPr lang="en-US" dirty="0"/>
          </a:p>
        </p:txBody>
      </p:sp>
    </p:spTree>
    <p:extLst>
      <p:ext uri="{BB962C8B-B14F-4D97-AF65-F5344CB8AC3E}">
        <p14:creationId xmlns:p14="http://schemas.microsoft.com/office/powerpoint/2010/main" val="3418317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a:t>
            </a:r>
            <a:r>
              <a:rPr lang="en-US" baseline="0" dirty="0"/>
              <a:t> of college graduates reported current ENDS use, which was significantly lower than both high school graduates (6.5%) and respondents who reported some college (5.8%). Interestingly, high school graduates and respondents reporting ‘some college’ had significantly higher proportions of former ENDS use compared both respondents reporting less than high school and college graduates. </a:t>
            </a:r>
            <a:endParaRPr lang="en-US" dirty="0"/>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18</a:t>
            </a:fld>
            <a:endParaRPr lang="en-US" dirty="0"/>
          </a:p>
        </p:txBody>
      </p:sp>
    </p:spTree>
    <p:extLst>
      <p:ext uri="{BB962C8B-B14F-4D97-AF65-F5344CB8AC3E}">
        <p14:creationId xmlns:p14="http://schemas.microsoft.com/office/powerpoint/2010/main" val="173732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Youth are also using the electronic nicotine delivery</a:t>
            </a:r>
            <a:r>
              <a:rPr lang="en-US" baseline="0" dirty="0" smtClean="0"/>
              <a:t> systems at an alarming rate.  The increase in e-cig use The increase in use of e-cigarettes among high school students is reflected in the reverse of what had been a downward trend in current any tobacco use.  </a:t>
            </a:r>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19</a:t>
            </a:fld>
            <a:endParaRPr lang="en-US"/>
          </a:p>
        </p:txBody>
      </p:sp>
    </p:spTree>
    <p:extLst>
      <p:ext uri="{BB962C8B-B14F-4D97-AF65-F5344CB8AC3E}">
        <p14:creationId xmlns:p14="http://schemas.microsoft.com/office/powerpoint/2010/main" val="3214215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a period of about 22 years, 1990-2012, and a series of events that have impacted tobacco. </a:t>
            </a:r>
          </a:p>
          <a:p>
            <a:endParaRPr lang="en-US" baseline="0" dirty="0" smtClean="0"/>
          </a:p>
          <a:p>
            <a:r>
              <a:rPr lang="en-US" baseline="0" dirty="0" smtClean="0"/>
              <a:t>(Explain the slide and that the peak means.)</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22</a:t>
            </a:fld>
            <a:endParaRPr lang="en-US" dirty="0"/>
          </a:p>
        </p:txBody>
      </p:sp>
    </p:spTree>
    <p:extLst>
      <p:ext uri="{BB962C8B-B14F-4D97-AF65-F5344CB8AC3E}">
        <p14:creationId xmlns:p14="http://schemas.microsoft.com/office/powerpoint/2010/main" val="217587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&lt;Review the key</a:t>
            </a:r>
            <a:r>
              <a:rPr lang="en-US" baseline="0" dirty="0" smtClean="0"/>
              <a:t> points to be covered, and include any others that you wish to cover that are not yet in the presentation&gt;,.</a:t>
            </a:r>
          </a:p>
          <a:p>
            <a:endParaRPr lang="en-US" baseline="0" dirty="0" smtClean="0"/>
          </a:p>
          <a:p>
            <a:r>
              <a:rPr lang="en-US" dirty="0" smtClean="0"/>
              <a:t>This</a:t>
            </a:r>
            <a:r>
              <a:rPr lang="en-US" baseline="0" dirty="0" smtClean="0"/>
              <a:t> is a quick overview of the presentation today; w</a:t>
            </a:r>
            <a:r>
              <a:rPr lang="en-US" dirty="0" smtClean="0"/>
              <a:t>e will review</a:t>
            </a:r>
            <a:r>
              <a:rPr lang="en-US" baseline="0" dirty="0" smtClean="0"/>
              <a:t> the Texas Quitline, resources to help patients quit tobacco using an app, and how we can be a resource to you. </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2</a:t>
            </a:fld>
            <a:endParaRPr lang="en-US" dirty="0"/>
          </a:p>
        </p:txBody>
      </p:sp>
    </p:spTree>
    <p:extLst>
      <p:ext uri="{BB962C8B-B14F-4D97-AF65-F5344CB8AC3E}">
        <p14:creationId xmlns:p14="http://schemas.microsoft.com/office/powerpoint/2010/main" val="3850029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FDA Comprehensive Plan For Tobacco And Nicotine Regulation</a:t>
            </a:r>
          </a:p>
          <a:p>
            <a:r>
              <a:rPr lang="en-US" dirty="0" smtClean="0"/>
              <a:t>https://www.fda.gov/TobaccoProducts/NewsEvents/ucm568425.htm </a:t>
            </a:r>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23</a:t>
            </a:fld>
            <a:endParaRPr lang="en-US"/>
          </a:p>
        </p:txBody>
      </p:sp>
    </p:spTree>
    <p:extLst>
      <p:ext uri="{BB962C8B-B14F-4D97-AF65-F5344CB8AC3E}">
        <p14:creationId xmlns:p14="http://schemas.microsoft.com/office/powerpoint/2010/main" val="2461335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Youth Tobacco Plan</a:t>
            </a:r>
          </a:p>
          <a:p>
            <a:r>
              <a:rPr lang="en-US" dirty="0" smtClean="0"/>
              <a:t>https://www.fda.gov/TobaccoProducts/PublicHealthEducation/ProtectingKidsfromTobacco/ucm608433.htm</a:t>
            </a:r>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24</a:t>
            </a:fld>
            <a:endParaRPr lang="en-US"/>
          </a:p>
        </p:txBody>
      </p:sp>
    </p:spTree>
    <p:extLst>
      <p:ext uri="{BB962C8B-B14F-4D97-AF65-F5344CB8AC3E}">
        <p14:creationId xmlns:p14="http://schemas.microsoft.com/office/powerpoint/2010/main" val="1055011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25</a:t>
            </a:fld>
            <a:endParaRPr lang="en-US"/>
          </a:p>
        </p:txBody>
      </p:sp>
    </p:spTree>
    <p:extLst>
      <p:ext uri="{BB962C8B-B14F-4D97-AF65-F5344CB8AC3E}">
        <p14:creationId xmlns:p14="http://schemas.microsoft.com/office/powerpoint/2010/main" val="109078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photo on the left represents a cigarette ad in the year 1930. </a:t>
            </a:r>
          </a:p>
          <a:p>
            <a:r>
              <a:rPr lang="en-US" baseline="0" dirty="0" smtClean="0"/>
              <a:t>The photo on the right, represents the electronic cigarette in 1912.</a:t>
            </a:r>
          </a:p>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29</a:t>
            </a:fld>
            <a:endParaRPr lang="en-US" dirty="0"/>
          </a:p>
        </p:txBody>
      </p:sp>
    </p:spTree>
    <p:extLst>
      <p:ext uri="{BB962C8B-B14F-4D97-AF65-F5344CB8AC3E}">
        <p14:creationId xmlns:p14="http://schemas.microsoft.com/office/powerpoint/2010/main" val="399754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tactics used in tobacco marketing are the following: </a:t>
            </a:r>
            <a:br>
              <a:rPr lang="en-US" dirty="0" smtClean="0"/>
            </a:br>
            <a:r>
              <a:rPr lang="en-US" dirty="0" smtClean="0"/>
              <a:t>&lt;read the slide&gt;</a:t>
            </a:r>
          </a:p>
          <a:p>
            <a:endParaRPr lang="en-US" dirty="0" smtClean="0"/>
          </a:p>
          <a:p>
            <a:r>
              <a:rPr lang="en-US" dirty="0" smtClean="0"/>
              <a:t>Do any of these ads</a:t>
            </a:r>
            <a:r>
              <a:rPr lang="en-US" baseline="0" dirty="0" smtClean="0"/>
              <a:t> look familiar? What do you see in your community? In events?</a:t>
            </a:r>
            <a:endParaRPr lang="en-US" dirty="0"/>
          </a:p>
        </p:txBody>
      </p:sp>
      <p:sp>
        <p:nvSpPr>
          <p:cNvPr id="4" name="Slide Number Placeholder 3"/>
          <p:cNvSpPr>
            <a:spLocks noGrp="1"/>
          </p:cNvSpPr>
          <p:nvPr>
            <p:ph type="sldNum" sz="quarter" idx="10"/>
          </p:nvPr>
        </p:nvSpPr>
        <p:spPr/>
        <p:txBody>
          <a:bodyPr/>
          <a:lstStyle/>
          <a:p>
            <a:fld id="{B2E3A76C-486A-49D7-AE1C-C0D3A65BCA1D}" type="slidenum">
              <a:rPr lang="en-US" smtClean="0"/>
              <a:t>30</a:t>
            </a:fld>
            <a:endParaRPr lang="en-US"/>
          </a:p>
        </p:txBody>
      </p:sp>
    </p:spTree>
    <p:extLst>
      <p:ext uri="{BB962C8B-B14F-4D97-AF65-F5344CB8AC3E}">
        <p14:creationId xmlns:p14="http://schemas.microsoft.com/office/powerpoint/2010/main" val="2911448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Follow up</a:t>
            </a:r>
            <a:r>
              <a:rPr lang="en-US" baseline="0" dirty="0" smtClean="0"/>
              <a:t> questions: What products do you see in you community?</a:t>
            </a:r>
          </a:p>
          <a:p>
            <a:r>
              <a:rPr lang="en-US" baseline="0" dirty="0" smtClean="0"/>
              <a:t>2) How have you seen things evolve as new tobacco products become available?</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31</a:t>
            </a:fld>
            <a:endParaRPr lang="en-US" dirty="0"/>
          </a:p>
        </p:txBody>
      </p:sp>
    </p:spTree>
    <p:extLst>
      <p:ext uri="{BB962C8B-B14F-4D97-AF65-F5344CB8AC3E}">
        <p14:creationId xmlns:p14="http://schemas.microsoft.com/office/powerpoint/2010/main" val="10892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r>
              <a:rPr lang="en-US" dirty="0">
                <a:latin typeface="Times New Roman" charset="0"/>
              </a:rPr>
              <a:t> * Centers for Disease Control and Prevention. </a:t>
            </a:r>
            <a:r>
              <a:rPr lang="en-US" i="1" dirty="0">
                <a:latin typeface="Times New Roman" charset="0"/>
              </a:rPr>
              <a:t>Best Practices for Comprehensive Tobacco Control Programs – 2007, p. 15.</a:t>
            </a:r>
            <a:r>
              <a:rPr lang="en-US" dirty="0">
                <a:latin typeface="Times New Roman" charset="0"/>
              </a:rPr>
              <a:t> Atlanta: U.S. Department of Health and Human Services, Centers for Disease Control and Prevention, National Center for Chronic Disease Prevention and Health Promotion, Office on Smoking or Health; October 2007.</a:t>
            </a:r>
          </a:p>
        </p:txBody>
      </p:sp>
    </p:spTree>
    <p:extLst>
      <p:ext uri="{BB962C8B-B14F-4D97-AF65-F5344CB8AC3E}">
        <p14:creationId xmlns:p14="http://schemas.microsoft.com/office/powerpoint/2010/main" val="3392866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does tobacco contribute to every chronic disease, it also harms nearly every organ in the body. </a:t>
            </a:r>
          </a:p>
          <a:p>
            <a:r>
              <a:rPr lang="en-US" dirty="0" smtClean="0"/>
              <a:t>Cigarette smoking is the leading cause of preventable death in the United States. Tobacco also places men and women’s fertility at risk and impacts many other areas of health including vision and oral health.</a:t>
            </a:r>
          </a:p>
          <a:p>
            <a:endParaRPr lang="en-US" dirty="0" smtClean="0"/>
          </a:p>
          <a:p>
            <a:r>
              <a:rPr lang="en-US" dirty="0" smtClean="0"/>
              <a:t>Tobacco control seeks to end the death and disease caused by tobacco use and by exposure to secondhand smoke. But, unlike diphtheria, pertussis, or tetanus, there is no vaccine to inoculate people against tobacco’s harmful effects. Instead, individuals, agencies, and organizations must work together to take on a complex mix of social, cultural, economic, and political issues which encourage tobacco use (Tobacco Technical Assistance Consortium, 2004).</a:t>
            </a:r>
          </a:p>
          <a:p>
            <a:endParaRPr lang="en-US" dirty="0" smtClean="0"/>
          </a:p>
          <a:p>
            <a:r>
              <a:rPr lang="en-US" dirty="0" smtClean="0"/>
              <a:t>Quitting tobacco may take several attempts. We</a:t>
            </a:r>
            <a:r>
              <a:rPr lang="en-US" baseline="0" dirty="0" smtClean="0"/>
              <a:t> will discuss this later when we present the details on the Help to Quit app. </a:t>
            </a:r>
            <a:endParaRPr lang="en-US" dirty="0" smtClean="0"/>
          </a:p>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33</a:t>
            </a:fld>
            <a:endParaRPr lang="en-US" dirty="0"/>
          </a:p>
        </p:txBody>
      </p:sp>
    </p:spTree>
    <p:extLst>
      <p:ext uri="{BB962C8B-B14F-4D97-AF65-F5344CB8AC3E}">
        <p14:creationId xmlns:p14="http://schemas.microsoft.com/office/powerpoint/2010/main" val="3217186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Everyday</a:t>
            </a:r>
            <a:r>
              <a:rPr lang="en-US" baseline="0" dirty="0" smtClean="0"/>
              <a:t> smoking kills the equivalent of three 747 jets full of passengers, yet we never hear about the danger of tobacco on a daily basis. The death toll is more than any other public health concern.</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34</a:t>
            </a:fld>
            <a:endParaRPr lang="en-US" dirty="0"/>
          </a:p>
        </p:txBody>
      </p:sp>
    </p:spTree>
    <p:extLst>
      <p:ext uri="{BB962C8B-B14F-4D97-AF65-F5344CB8AC3E}">
        <p14:creationId xmlns:p14="http://schemas.microsoft.com/office/powerpoint/2010/main" val="17705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31% of cigarettes</a:t>
            </a:r>
            <a:r>
              <a:rPr lang="en-US" baseline="0" dirty="0" smtClean="0"/>
              <a:t> smoked –36% of those with mental illness diagnosis and 50% of those with substance abuse</a:t>
            </a:r>
          </a:p>
          <a:p>
            <a:endParaRPr lang="en-US" baseline="0" dirty="0" smtClean="0"/>
          </a:p>
          <a:p>
            <a:r>
              <a:rPr lang="en-US" baseline="0" dirty="0" smtClean="0"/>
              <a:t>SA recovery is not jeopardized by tobacco cessation, in fact abstinence is positively linked to it.  (25%  more likely to report long term abstinence)</a:t>
            </a:r>
          </a:p>
          <a:p>
            <a:endParaRPr lang="en-US" baseline="0" dirty="0" smtClean="0"/>
          </a:p>
          <a:p>
            <a:r>
              <a:rPr lang="en-US" baseline="0" dirty="0" smtClean="0"/>
              <a:t>In 2006 the American Psychological Assoc. reported that Tobacco use can actually harm recovery by triggering other cravings.  </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35</a:t>
            </a:fld>
            <a:endParaRPr lang="en-US" dirty="0"/>
          </a:p>
        </p:txBody>
      </p:sp>
    </p:spTree>
    <p:extLst>
      <p:ext uri="{BB962C8B-B14F-4D97-AF65-F5344CB8AC3E}">
        <p14:creationId xmlns:p14="http://schemas.microsoft.com/office/powerpoint/2010/main" val="1285487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the points above </a:t>
            </a:r>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3</a:t>
            </a:fld>
            <a:endParaRPr lang="en-US"/>
          </a:p>
        </p:txBody>
      </p:sp>
    </p:spTree>
    <p:extLst>
      <p:ext uri="{BB962C8B-B14F-4D97-AF65-F5344CB8AC3E}">
        <p14:creationId xmlns:p14="http://schemas.microsoft.com/office/powerpoint/2010/main" val="3586564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A50021"/>
                </a:solidFill>
                <a:latin typeface="Arial" charset="0"/>
                <a:ea typeface="ＭＳ Ｐゴシック" charset="0"/>
              </a:rPr>
              <a:t>13% Co-Occurring Mental Health and Substance Dependence Diagnosis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A50021"/>
                </a:solidFill>
                <a:latin typeface="Arial" charset="0"/>
                <a:ea typeface="ＭＳ Ｐゴシック" charset="0"/>
              </a:rPr>
              <a:t>1.85% Co-Occurring Mental Health and Substance Dependence Diagnosis</a:t>
            </a:r>
          </a:p>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36</a:t>
            </a:fld>
            <a:endParaRPr lang="en-US" dirty="0"/>
          </a:p>
        </p:txBody>
      </p:sp>
    </p:spTree>
    <p:extLst>
      <p:ext uri="{BB962C8B-B14F-4D97-AF65-F5344CB8AC3E}">
        <p14:creationId xmlns:p14="http://schemas.microsoft.com/office/powerpoint/2010/main" val="1574975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a mental illness</a:t>
            </a:r>
            <a:r>
              <a:rPr lang="en-US" baseline="0" dirty="0" smtClean="0"/>
              <a:t> diagnosis are </a:t>
            </a:r>
            <a:r>
              <a:rPr lang="en-US" dirty="0" smtClean="0"/>
              <a:t>20% of the population but they represent 50%</a:t>
            </a:r>
            <a:r>
              <a:rPr lang="en-US" baseline="0" dirty="0" smtClean="0"/>
              <a:t> of the premature deaths due to </a:t>
            </a:r>
            <a:r>
              <a:rPr lang="en-US" baseline="0" smtClean="0"/>
              <a:t>tobacco use. </a:t>
            </a:r>
            <a:endParaRPr lang="en-US" baseline="0" dirty="0" smtClean="0"/>
          </a:p>
          <a:p>
            <a:r>
              <a:rPr lang="en-US" baseline="0" dirty="0" smtClean="0"/>
              <a:t>- People w a MI diagnosis who smoke tend to die 25 years earlier than those w/o tobacco addiction…Smoking is the leading cause</a:t>
            </a:r>
          </a:p>
          <a:p>
            <a:r>
              <a:rPr lang="en-US" baseline="0" dirty="0" smtClean="0"/>
              <a:t>50% of people recovering from substance abuse who continue to smoke, die of tobacco related illnesses</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37</a:t>
            </a:fld>
            <a:endParaRPr lang="en-US" dirty="0"/>
          </a:p>
        </p:txBody>
      </p:sp>
    </p:spTree>
    <p:extLst>
      <p:ext uri="{BB962C8B-B14F-4D97-AF65-F5344CB8AC3E}">
        <p14:creationId xmlns:p14="http://schemas.microsoft.com/office/powerpoint/2010/main" val="2273170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dirty="0" smtClean="0">
                <a:latin typeface="Tahoma" panose="020B0604030504040204" pitchFamily="34" charset="0"/>
                <a:ea typeface="Tahoma" panose="020B0604030504040204" pitchFamily="34" charset="0"/>
                <a:cs typeface="Tahoma" panose="020B0604030504040204" pitchFamily="34" charset="0"/>
              </a:rPr>
              <a:t>Approximately 1.2 million households live in public housing units that are managed by some 3200 public housing agencies (PHAs)</a:t>
            </a:r>
          </a:p>
          <a:p>
            <a:r>
              <a:rPr lang="en-US" cap="none" dirty="0" smtClean="0">
                <a:latin typeface="Tahoma" panose="020B0604030504040204" pitchFamily="34" charset="0"/>
                <a:ea typeface="Tahoma" panose="020B0604030504040204" pitchFamily="34" charset="0"/>
                <a:cs typeface="Tahoma" panose="020B0604030504040204" pitchFamily="34" charset="0"/>
              </a:rPr>
              <a:t>Until recently the Office of Public and Indian Housing (PIH) did not provide guidance on smoking the public housing units </a:t>
            </a:r>
          </a:p>
          <a:p>
            <a:r>
              <a:rPr lang="en-US" cap="none" dirty="0" smtClean="0">
                <a:latin typeface="Tahoma" panose="020B0604030504040204" pitchFamily="34" charset="0"/>
                <a:ea typeface="Tahoma" panose="020B0604030504040204" pitchFamily="34" charset="0"/>
                <a:cs typeface="Tahoma" panose="020B0604030504040204" pitchFamily="34" charset="0"/>
              </a:rPr>
              <a:t>HUD’s Office Of Healthy Homes And Lead Hazard Control (</a:t>
            </a:r>
            <a:r>
              <a:rPr lang="en-US" dirty="0" smtClean="0">
                <a:latin typeface="Tahoma" panose="020B0604030504040204" pitchFamily="34" charset="0"/>
                <a:ea typeface="Tahoma" panose="020B0604030504040204" pitchFamily="34" charset="0"/>
                <a:cs typeface="Tahoma" panose="020B0604030504040204" pitchFamily="34" charset="0"/>
              </a:rPr>
              <a:t>OHHLHC)</a:t>
            </a:r>
            <a:r>
              <a:rPr lang="en-US" cap="none" dirty="0" smtClean="0">
                <a:latin typeface="Tahoma" panose="020B0604030504040204" pitchFamily="34" charset="0"/>
                <a:ea typeface="Tahoma" panose="020B0604030504040204" pitchFamily="34" charset="0"/>
                <a:cs typeface="Tahoma" panose="020B0604030504040204" pitchFamily="34" charset="0"/>
              </a:rPr>
              <a:t> organized a smoke free housing session at a national housing conference in October, 2008.</a:t>
            </a:r>
          </a:p>
          <a:p>
            <a:r>
              <a:rPr lang="en-US" dirty="0" smtClean="0">
                <a:latin typeface="Tahoma" panose="020B0604030504040204" pitchFamily="34" charset="0"/>
                <a:ea typeface="Tahoma" panose="020B0604030504040204" pitchFamily="34" charset="0"/>
                <a:cs typeface="Tahoma" panose="020B0604030504040204" pitchFamily="34" charset="0"/>
              </a:rPr>
              <a:t>OHHLHC and </a:t>
            </a:r>
            <a:r>
              <a:rPr lang="en-US" cap="none" dirty="0" smtClean="0">
                <a:latin typeface="Tahoma" panose="020B0604030504040204" pitchFamily="34" charset="0"/>
                <a:ea typeface="Tahoma" panose="020B0604030504040204" pitchFamily="34" charset="0"/>
                <a:cs typeface="Tahoma" panose="020B0604030504040204" pitchFamily="34" charset="0"/>
              </a:rPr>
              <a:t>Public Housing-Management And Occupancy Division collaboratively developed </a:t>
            </a:r>
            <a:r>
              <a:rPr lang="en-US" dirty="0" smtClean="0">
                <a:latin typeface="Tahoma" panose="020B0604030504040204" pitchFamily="34" charset="0"/>
                <a:ea typeface="Tahoma" panose="020B0604030504040204" pitchFamily="34" charset="0"/>
                <a:cs typeface="Tahoma" panose="020B0604030504040204" pitchFamily="34" charset="0"/>
              </a:rPr>
              <a:t>PIH </a:t>
            </a:r>
            <a:r>
              <a:rPr lang="en-US" cap="none" dirty="0" smtClean="0">
                <a:latin typeface="Tahoma" panose="020B0604030504040204" pitchFamily="34" charset="0"/>
                <a:ea typeface="Tahoma" panose="020B0604030504040204" pitchFamily="34" charset="0"/>
                <a:cs typeface="Tahoma" panose="020B0604030504040204" pitchFamily="34" charset="0"/>
              </a:rPr>
              <a:t>guidance in notice</a:t>
            </a:r>
            <a:r>
              <a:rPr lang="en-US" dirty="0" smtClean="0">
                <a:latin typeface="Tahoma" panose="020B0604030504040204" pitchFamily="34" charset="0"/>
                <a:ea typeface="Tahoma" panose="020B0604030504040204" pitchFamily="34" charset="0"/>
                <a:cs typeface="Tahoma" panose="020B0604030504040204" pitchFamily="34" charset="0"/>
              </a:rPr>
              <a:t>: PIH-2009-21</a:t>
            </a:r>
            <a:r>
              <a:rPr lang="en-US" cap="none" dirty="0" smtClean="0">
                <a:latin typeface="Tahoma" panose="020B0604030504040204" pitchFamily="34" charset="0"/>
                <a:ea typeface="Tahoma" panose="020B0604030504040204" pitchFamily="34" charset="0"/>
                <a:cs typeface="Tahoma" panose="020B0604030504040204" pitchFamily="34" charset="0"/>
              </a:rPr>
              <a:t>, which “</a:t>
            </a:r>
            <a:r>
              <a:rPr lang="en-US" b="1" cap="none" dirty="0" smtClean="0">
                <a:latin typeface="Tahoma" panose="020B0604030504040204" pitchFamily="34" charset="0"/>
                <a:ea typeface="Tahoma" panose="020B0604030504040204" pitchFamily="34" charset="0"/>
                <a:cs typeface="Tahoma" panose="020B0604030504040204" pitchFamily="34" charset="0"/>
              </a:rPr>
              <a:t>“… strongly encouraged public housing authorities to implement non-smoking policies in some or all of their public housing units.”</a:t>
            </a:r>
            <a:r>
              <a:rPr lang="en-US" cap="none" dirty="0" smtClean="0">
                <a:latin typeface="Tahoma" panose="020B0604030504040204" pitchFamily="34" charset="0"/>
                <a:ea typeface="Tahoma" panose="020B0604030504040204" pitchFamily="34" charset="0"/>
                <a:cs typeface="Tahoma" panose="020B0604030504040204" pitchFamily="34" charset="0"/>
              </a:rPr>
              <a:t> The notice was issued in July</a:t>
            </a:r>
            <a:r>
              <a:rPr lang="en-US" dirty="0" smtClean="0">
                <a:latin typeface="Tahoma" panose="020B0604030504040204" pitchFamily="34" charset="0"/>
                <a:ea typeface="Tahoma" panose="020B0604030504040204" pitchFamily="34" charset="0"/>
                <a:cs typeface="Tahoma" panose="020B0604030504040204" pitchFamily="34" charset="0"/>
              </a:rPr>
              <a:t>, 2009.</a:t>
            </a:r>
          </a:p>
          <a:p>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39</a:t>
            </a:fld>
            <a:endParaRPr lang="en-US"/>
          </a:p>
        </p:txBody>
      </p:sp>
    </p:spTree>
    <p:extLst>
      <p:ext uri="{BB962C8B-B14F-4D97-AF65-F5344CB8AC3E}">
        <p14:creationId xmlns:p14="http://schemas.microsoft.com/office/powerpoint/2010/main" val="806152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dirty="0" smtClean="0">
                <a:latin typeface="Tahoma" panose="020B0604030504040204" pitchFamily="34" charset="0"/>
                <a:ea typeface="Tahoma" panose="020B0604030504040204" pitchFamily="34" charset="0"/>
                <a:cs typeface="Tahoma" panose="020B0604030504040204" pitchFamily="34" charset="0"/>
              </a:rPr>
              <a:t>Approximately 1.2 million households live in public housing units that are managed by some 3200 public housing agencies (PHAs)</a:t>
            </a:r>
          </a:p>
          <a:p>
            <a:r>
              <a:rPr lang="en-US" cap="none" dirty="0" smtClean="0">
                <a:latin typeface="Tahoma" panose="020B0604030504040204" pitchFamily="34" charset="0"/>
                <a:ea typeface="Tahoma" panose="020B0604030504040204" pitchFamily="34" charset="0"/>
                <a:cs typeface="Tahoma" panose="020B0604030504040204" pitchFamily="34" charset="0"/>
              </a:rPr>
              <a:t>Until recently the Office of Public and Indian Housing (PIH) did not provide guidance on smoking the public housing units </a:t>
            </a:r>
          </a:p>
          <a:p>
            <a:r>
              <a:rPr lang="en-US" cap="none" dirty="0" smtClean="0">
                <a:latin typeface="Tahoma" panose="020B0604030504040204" pitchFamily="34" charset="0"/>
                <a:ea typeface="Tahoma" panose="020B0604030504040204" pitchFamily="34" charset="0"/>
                <a:cs typeface="Tahoma" panose="020B0604030504040204" pitchFamily="34" charset="0"/>
              </a:rPr>
              <a:t>HUD’s Office Of Healthy Homes And Lead Hazard Control (</a:t>
            </a:r>
            <a:r>
              <a:rPr lang="en-US" dirty="0" smtClean="0">
                <a:latin typeface="Tahoma" panose="020B0604030504040204" pitchFamily="34" charset="0"/>
                <a:ea typeface="Tahoma" panose="020B0604030504040204" pitchFamily="34" charset="0"/>
                <a:cs typeface="Tahoma" panose="020B0604030504040204" pitchFamily="34" charset="0"/>
              </a:rPr>
              <a:t>OHHLHC)</a:t>
            </a:r>
            <a:r>
              <a:rPr lang="en-US" cap="none" dirty="0" smtClean="0">
                <a:latin typeface="Tahoma" panose="020B0604030504040204" pitchFamily="34" charset="0"/>
                <a:ea typeface="Tahoma" panose="020B0604030504040204" pitchFamily="34" charset="0"/>
                <a:cs typeface="Tahoma" panose="020B0604030504040204" pitchFamily="34" charset="0"/>
              </a:rPr>
              <a:t> organized a smoke free housing session at a national housing conference in October, 2008.</a:t>
            </a:r>
          </a:p>
          <a:p>
            <a:r>
              <a:rPr lang="en-US" dirty="0" smtClean="0">
                <a:latin typeface="Tahoma" panose="020B0604030504040204" pitchFamily="34" charset="0"/>
                <a:ea typeface="Tahoma" panose="020B0604030504040204" pitchFamily="34" charset="0"/>
                <a:cs typeface="Tahoma" panose="020B0604030504040204" pitchFamily="34" charset="0"/>
              </a:rPr>
              <a:t>OHHLHC and </a:t>
            </a:r>
            <a:r>
              <a:rPr lang="en-US" cap="none" dirty="0" smtClean="0">
                <a:latin typeface="Tahoma" panose="020B0604030504040204" pitchFamily="34" charset="0"/>
                <a:ea typeface="Tahoma" panose="020B0604030504040204" pitchFamily="34" charset="0"/>
                <a:cs typeface="Tahoma" panose="020B0604030504040204" pitchFamily="34" charset="0"/>
              </a:rPr>
              <a:t>Public Housing-Management And Occupancy Division collaboratively developed </a:t>
            </a:r>
            <a:r>
              <a:rPr lang="en-US" dirty="0" smtClean="0">
                <a:latin typeface="Tahoma" panose="020B0604030504040204" pitchFamily="34" charset="0"/>
                <a:ea typeface="Tahoma" panose="020B0604030504040204" pitchFamily="34" charset="0"/>
                <a:cs typeface="Tahoma" panose="020B0604030504040204" pitchFamily="34" charset="0"/>
              </a:rPr>
              <a:t>PIH </a:t>
            </a:r>
            <a:r>
              <a:rPr lang="en-US" cap="none" dirty="0" smtClean="0">
                <a:latin typeface="Tahoma" panose="020B0604030504040204" pitchFamily="34" charset="0"/>
                <a:ea typeface="Tahoma" panose="020B0604030504040204" pitchFamily="34" charset="0"/>
                <a:cs typeface="Tahoma" panose="020B0604030504040204" pitchFamily="34" charset="0"/>
              </a:rPr>
              <a:t>guidance in notice</a:t>
            </a:r>
            <a:r>
              <a:rPr lang="en-US" dirty="0" smtClean="0">
                <a:latin typeface="Tahoma" panose="020B0604030504040204" pitchFamily="34" charset="0"/>
                <a:ea typeface="Tahoma" panose="020B0604030504040204" pitchFamily="34" charset="0"/>
                <a:cs typeface="Tahoma" panose="020B0604030504040204" pitchFamily="34" charset="0"/>
              </a:rPr>
              <a:t>: PIH-2009-21</a:t>
            </a:r>
            <a:r>
              <a:rPr lang="en-US" cap="none" dirty="0" smtClean="0">
                <a:latin typeface="Tahoma" panose="020B0604030504040204" pitchFamily="34" charset="0"/>
                <a:ea typeface="Tahoma" panose="020B0604030504040204" pitchFamily="34" charset="0"/>
                <a:cs typeface="Tahoma" panose="020B0604030504040204" pitchFamily="34" charset="0"/>
              </a:rPr>
              <a:t>, which “</a:t>
            </a:r>
            <a:r>
              <a:rPr lang="en-US" b="1" cap="none" dirty="0" smtClean="0">
                <a:latin typeface="Tahoma" panose="020B0604030504040204" pitchFamily="34" charset="0"/>
                <a:ea typeface="Tahoma" panose="020B0604030504040204" pitchFamily="34" charset="0"/>
                <a:cs typeface="Tahoma" panose="020B0604030504040204" pitchFamily="34" charset="0"/>
              </a:rPr>
              <a:t>“… strongly encouraged public housing authorities to implement non-smoking policies in some or all of their public housing units.”</a:t>
            </a:r>
            <a:r>
              <a:rPr lang="en-US" cap="none" dirty="0" smtClean="0">
                <a:latin typeface="Tahoma" panose="020B0604030504040204" pitchFamily="34" charset="0"/>
                <a:ea typeface="Tahoma" panose="020B0604030504040204" pitchFamily="34" charset="0"/>
                <a:cs typeface="Tahoma" panose="020B0604030504040204" pitchFamily="34" charset="0"/>
              </a:rPr>
              <a:t> The notice was issued in July</a:t>
            </a:r>
            <a:r>
              <a:rPr lang="en-US" dirty="0" smtClean="0">
                <a:latin typeface="Tahoma" panose="020B0604030504040204" pitchFamily="34" charset="0"/>
                <a:ea typeface="Tahoma" panose="020B0604030504040204" pitchFamily="34" charset="0"/>
                <a:cs typeface="Tahoma" panose="020B0604030504040204" pitchFamily="34" charset="0"/>
              </a:rPr>
              <a:t>, 2009.</a:t>
            </a:r>
          </a:p>
          <a:p>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40</a:t>
            </a:fld>
            <a:endParaRPr lang="en-US" dirty="0"/>
          </a:p>
        </p:txBody>
      </p:sp>
    </p:spTree>
    <p:extLst>
      <p:ext uri="{BB962C8B-B14F-4D97-AF65-F5344CB8AC3E}">
        <p14:creationId xmlns:p14="http://schemas.microsoft.com/office/powerpoint/2010/main" val="2154268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41</a:t>
            </a:fld>
            <a:endParaRPr lang="en-US" dirty="0"/>
          </a:p>
        </p:txBody>
      </p:sp>
    </p:spTree>
    <p:extLst>
      <p:ext uri="{BB962C8B-B14F-4D97-AF65-F5344CB8AC3E}">
        <p14:creationId xmlns:p14="http://schemas.microsoft.com/office/powerpoint/2010/main" val="376186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Texas Quitline is a service that is paid</a:t>
            </a:r>
            <a:r>
              <a:rPr lang="en-US" baseline="0" dirty="0" smtClean="0"/>
              <a:t> for by the state of Texas and provided to Texas residents at no cost to them. </a:t>
            </a:r>
          </a:p>
          <a:p>
            <a:endParaRPr lang="en-US" baseline="0" dirty="0" smtClean="0"/>
          </a:p>
          <a:p>
            <a:r>
              <a:rPr lang="en-US" baseline="0" dirty="0" smtClean="0"/>
              <a:t>Quitline counselors receive over 200 hours of rigorous specialized training. </a:t>
            </a:r>
          </a:p>
          <a:p>
            <a:endParaRPr lang="en-US" baseline="0" dirty="0" smtClean="0"/>
          </a:p>
          <a:p>
            <a:r>
              <a:rPr lang="en-US" baseline="0" dirty="0" smtClean="0"/>
              <a:t>When a person calls the Quitline for assistance, they can receive telephone counseling. </a:t>
            </a:r>
          </a:p>
          <a:p>
            <a:endParaRPr lang="en-US" baseline="0" dirty="0" smtClean="0"/>
          </a:p>
          <a:p>
            <a:r>
              <a:rPr lang="en-US" baseline="0" dirty="0" smtClean="0"/>
              <a:t>When a person is referred by their health care provider, they can receive telephone counseling and nicotine replacement therapy. </a:t>
            </a:r>
          </a:p>
          <a:p>
            <a:endParaRPr lang="en-US" baseline="0" dirty="0" smtClean="0"/>
          </a:p>
          <a:p>
            <a:r>
              <a:rPr lang="en-US" baseline="0" dirty="0" smtClean="0"/>
              <a:t>Nicotine replacement therapy is mailed to their home after the enrollment in services. </a:t>
            </a:r>
          </a:p>
          <a:p>
            <a:endParaRPr lang="en-US" baseline="0" dirty="0" smtClean="0"/>
          </a:p>
          <a:p>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975A2BF-4CA4-A941-9092-6927A548994D}" type="slidenum">
              <a:rPr lang="en-US" smtClean="0"/>
              <a:pPr/>
              <a:t>42</a:t>
            </a:fld>
            <a:endParaRPr lang="en-US" dirty="0"/>
          </a:p>
        </p:txBody>
      </p:sp>
    </p:spTree>
    <p:extLst>
      <p:ext uri="{BB962C8B-B14F-4D97-AF65-F5344CB8AC3E}">
        <p14:creationId xmlns:p14="http://schemas.microsoft.com/office/powerpoint/2010/main" val="1482457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When a patient calls the quitline, a counselor or intake specialist answers. In most states, counseling is available in more than one language and the caller is routed to an appropriate staff member. A brief questionnaire is conducted, to assess contact and demographic information, smoking behavior, and type of service requested. </a:t>
            </a:r>
          </a:p>
          <a:p>
            <a:endParaRPr lang="en-US" dirty="0">
              <a:latin typeface="Arial" panose="020B0604020202020204" pitchFamily="34" charset="0"/>
            </a:endParaRPr>
          </a:p>
          <a:p>
            <a:r>
              <a:rPr lang="en-US" dirty="0">
                <a:latin typeface="Arial" panose="020B0604020202020204" pitchFamily="34" charset="0"/>
              </a:rPr>
              <a:t>In most states, the quitline can refer callers to local programs, provide quitting literature by mail, and/or provide individualized telephone counseling. Some states are able to provide multiple counseling sessions (this is dependent on level of funding provided at the state level). </a:t>
            </a:r>
          </a:p>
          <a:p>
            <a:endParaRPr lang="en-US" dirty="0">
              <a:latin typeface="Arial" panose="020B0604020202020204" pitchFamily="34" charset="0"/>
            </a:endParaRPr>
          </a:p>
          <a:p>
            <a:r>
              <a:rPr lang="en-US" dirty="0">
                <a:latin typeface="Arial" panose="020B0604020202020204" pitchFamily="34" charset="0"/>
              </a:rPr>
              <a:t>Quitlines have a broad reach and, as noted previously, are recommended as an effective strategy in the 2008 Clinical Practice Guideline (Fiore et al., 2008).</a:t>
            </a:r>
          </a:p>
          <a:p>
            <a:endParaRPr lang="en-US" dirty="0">
              <a:latin typeface="Arial" panose="020B0604020202020204" pitchFamily="34" charset="0"/>
            </a:endParaRPr>
          </a:p>
          <a:p>
            <a:r>
              <a:rPr lang="en-US" sz="1100" dirty="0">
                <a:latin typeface="Arial" panose="020B0604020202020204" pitchFamily="34" charset="0"/>
              </a:rPr>
              <a:t>Fiore MC, </a:t>
            </a:r>
            <a:r>
              <a:rPr lang="en-US" sz="1100" dirty="0" err="1">
                <a:latin typeface="Arial" panose="020B0604020202020204" pitchFamily="34" charset="0"/>
              </a:rPr>
              <a:t>Jaén</a:t>
            </a:r>
            <a:r>
              <a:rPr lang="en-US" sz="1100" dirty="0">
                <a:latin typeface="Arial" panose="020B0604020202020204" pitchFamily="34" charset="0"/>
              </a:rPr>
              <a:t> CR, Baker TB, et al. (2008). </a:t>
            </a:r>
            <a:r>
              <a:rPr lang="en-US" sz="1100" i="1" dirty="0">
                <a:latin typeface="Arial" panose="020B0604020202020204" pitchFamily="34" charset="0"/>
              </a:rPr>
              <a:t>Treating Tobacco Use and Dependence: 2008 Update. Clinical Practice Guideline.</a:t>
            </a:r>
            <a:r>
              <a:rPr lang="en-US" sz="1100" dirty="0">
                <a:latin typeface="Arial" panose="020B0604020202020204" pitchFamily="34" charset="0"/>
              </a:rPr>
              <a:t> Rockville, MD: U.S. Department of Health and Human Services. Public Health Service.</a:t>
            </a:r>
          </a:p>
        </p:txBody>
      </p:sp>
      <p:sp>
        <p:nvSpPr>
          <p:cNvPr id="4" name="Slide Number Placeholder 3"/>
          <p:cNvSpPr>
            <a:spLocks noGrp="1"/>
          </p:cNvSpPr>
          <p:nvPr>
            <p:ph type="sldNum" sz="quarter" idx="10"/>
          </p:nvPr>
        </p:nvSpPr>
        <p:spPr/>
        <p:txBody>
          <a:bodyPr/>
          <a:lstStyle/>
          <a:p>
            <a:fld id="{234ADA31-BA95-49A6-B88A-26643DF9491C}" type="slidenum">
              <a:rPr lang="en-US" smtClean="0"/>
              <a:t>43</a:t>
            </a:fld>
            <a:endParaRPr lang="en-US"/>
          </a:p>
        </p:txBody>
      </p:sp>
    </p:spTree>
    <p:extLst>
      <p:ext uri="{BB962C8B-B14F-4D97-AF65-F5344CB8AC3E}">
        <p14:creationId xmlns:p14="http://schemas.microsoft.com/office/powerpoint/2010/main" val="2391986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Quitline helps to cover Texas’s geography. Services</a:t>
            </a:r>
            <a:r>
              <a:rPr lang="en-US" baseline="0" dirty="0" smtClean="0"/>
              <a:t> to help support a patient in their efforts to quit are not available in close proximity to many patients and the Quitline can help to eliminate this barrier. </a:t>
            </a:r>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45</a:t>
            </a:fld>
            <a:endParaRPr lang="en-US"/>
          </a:p>
        </p:txBody>
      </p:sp>
    </p:spTree>
    <p:extLst>
      <p:ext uri="{BB962C8B-B14F-4D97-AF65-F5344CB8AC3E}">
        <p14:creationId xmlns:p14="http://schemas.microsoft.com/office/powerpoint/2010/main" val="1344161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&lt;Please emphasize the points</a:t>
            </a:r>
            <a:r>
              <a:rPr lang="en-US" baseline="0" dirty="0" smtClean="0"/>
              <a:t> on the slide and add others you think are important&gt;</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46</a:t>
            </a:fld>
            <a:endParaRPr lang="en-US" dirty="0"/>
          </a:p>
        </p:txBody>
      </p:sp>
    </p:spTree>
    <p:extLst>
      <p:ext uri="{BB962C8B-B14F-4D97-AF65-F5344CB8AC3E}">
        <p14:creationId xmlns:p14="http://schemas.microsoft.com/office/powerpoint/2010/main" val="3691184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3 and potentially 4 ways to refer a patient to the Quitline.</a:t>
            </a:r>
            <a:r>
              <a:rPr lang="en-US" baseline="0" dirty="0" smtClean="0"/>
              <a:t> </a:t>
            </a:r>
          </a:p>
          <a:p>
            <a:endParaRPr lang="en-US" baseline="0" dirty="0" smtClean="0"/>
          </a:p>
          <a:p>
            <a:r>
              <a:rPr lang="en-US" baseline="0" dirty="0" smtClean="0"/>
              <a:t>&lt;read from slide&gt; </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47</a:t>
            </a:fld>
            <a:endParaRPr lang="en-US" dirty="0"/>
          </a:p>
        </p:txBody>
      </p:sp>
    </p:spTree>
    <p:extLst>
      <p:ext uri="{BB962C8B-B14F-4D97-AF65-F5344CB8AC3E}">
        <p14:creationId xmlns:p14="http://schemas.microsoft.com/office/powerpoint/2010/main" val="61880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objectives</a:t>
            </a:r>
            <a:r>
              <a:rPr lang="en-US" baseline="0" dirty="0" smtClean="0"/>
              <a:t> and explain the group break-out session that will help to leverage all of the information learned in order to help clients we serve.</a:t>
            </a:r>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4</a:t>
            </a:fld>
            <a:endParaRPr lang="en-US"/>
          </a:p>
        </p:txBody>
      </p:sp>
    </p:spTree>
    <p:extLst>
      <p:ext uri="{BB962C8B-B14F-4D97-AF65-F5344CB8AC3E}">
        <p14:creationId xmlns:p14="http://schemas.microsoft.com/office/powerpoint/2010/main" val="3082300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Each tool we will discuss will incorporate</a:t>
            </a:r>
            <a:r>
              <a:rPr lang="en-US" b="1" baseline="0" dirty="0" smtClean="0"/>
              <a:t> the format of an Ask, Advise, Refer model. What this means is the following:</a:t>
            </a:r>
          </a:p>
          <a:p>
            <a:endParaRPr lang="en-US" b="1" dirty="0" smtClean="0"/>
          </a:p>
          <a:p>
            <a:r>
              <a:rPr lang="en-US" b="1" dirty="0" smtClean="0"/>
              <a:t>ASK</a:t>
            </a:r>
            <a:r>
              <a:rPr lang="en-US" dirty="0" smtClean="0"/>
              <a:t>: </a:t>
            </a:r>
            <a:r>
              <a:rPr lang="en-US" baseline="0" dirty="0" smtClean="0"/>
              <a:t>healthcare providers already ask their patients if they use tobacco.</a:t>
            </a:r>
          </a:p>
          <a:p>
            <a:r>
              <a:rPr lang="en-US" baseline="0" dirty="0" smtClean="0"/>
              <a:t>Patients who are ready to quit within 30 days have a greater chance of success and helps to leverage our resources in the most cost effective way. </a:t>
            </a:r>
          </a:p>
          <a:p>
            <a:endParaRPr lang="en-US" baseline="0" dirty="0" smtClean="0"/>
          </a:p>
          <a:p>
            <a:r>
              <a:rPr lang="en-US" b="1" baseline="0" dirty="0" smtClean="0"/>
              <a:t>ADVISE</a:t>
            </a:r>
            <a:r>
              <a:rPr lang="en-US" baseline="0" dirty="0" smtClean="0"/>
              <a:t>: The healthcare provider uses information and techniques provided in their training to advise the patient to quit tobacco. </a:t>
            </a:r>
          </a:p>
          <a:p>
            <a:endParaRPr lang="en-US" baseline="0" dirty="0" smtClean="0"/>
          </a:p>
          <a:p>
            <a:r>
              <a:rPr lang="en-US" b="1" baseline="0" dirty="0" smtClean="0"/>
              <a:t>REFER</a:t>
            </a:r>
            <a:r>
              <a:rPr lang="en-US" baseline="0" dirty="0" smtClean="0"/>
              <a:t>: After advising, the healthcare provider asks the patient for their approval and makes a referral to the Quitline using the App or tablet. The Quitline counsellor calls the patient within 48 hours to begin counseling and provide over-the-counter nicotine replacement therapy if appropriate. &lt;If the health care system has integrated the eTobacco Protocol, the patient can be referred with the click of a button in the electronic medical record. With the eTobacco Protocol, the Quitline reports progress electronically back to the patient’s EHR so that the provider sees the results of the patient’s efforts to quit.&gt;</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627425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stages</a:t>
            </a:r>
            <a:r>
              <a:rPr lang="en-US" baseline="0" dirty="0" smtClean="0"/>
              <a:t> </a:t>
            </a:r>
            <a:r>
              <a:rPr lang="en-US" baseline="0" smtClean="0"/>
              <a:t>of change </a:t>
            </a:r>
            <a:endParaRPr lang="en-US"/>
          </a:p>
        </p:txBody>
      </p:sp>
      <p:sp>
        <p:nvSpPr>
          <p:cNvPr id="4" name="Slide Number Placeholder 3"/>
          <p:cNvSpPr>
            <a:spLocks noGrp="1"/>
          </p:cNvSpPr>
          <p:nvPr>
            <p:ph type="sldNum" sz="quarter" idx="10"/>
          </p:nvPr>
        </p:nvSpPr>
        <p:spPr/>
        <p:txBody>
          <a:bodyPr/>
          <a:lstStyle/>
          <a:p>
            <a:fld id="{234ADA31-BA95-49A6-B88A-26643DF9491C}" type="slidenum">
              <a:rPr lang="en-US" smtClean="0"/>
              <a:t>49</a:t>
            </a:fld>
            <a:endParaRPr lang="en-US"/>
          </a:p>
        </p:txBody>
      </p:sp>
    </p:spTree>
    <p:extLst>
      <p:ext uri="{BB962C8B-B14F-4D97-AF65-F5344CB8AC3E}">
        <p14:creationId xmlns:p14="http://schemas.microsoft.com/office/powerpoint/2010/main" val="1664548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 web-based</a:t>
            </a:r>
            <a:r>
              <a:rPr lang="en-US" baseline="0" dirty="0" smtClean="0"/>
              <a:t> resources: This is the Texas  It is available in both English and Spanish. </a:t>
            </a:r>
            <a:endParaRPr lang="en-US" dirty="0"/>
          </a:p>
        </p:txBody>
      </p:sp>
      <p:sp>
        <p:nvSpPr>
          <p:cNvPr id="4" name="Slide Number Placeholder 3"/>
          <p:cNvSpPr>
            <a:spLocks noGrp="1"/>
          </p:cNvSpPr>
          <p:nvPr>
            <p:ph type="sldNum" sz="quarter" idx="10"/>
          </p:nvPr>
        </p:nvSpPr>
        <p:spPr/>
        <p:txBody>
          <a:bodyPr/>
          <a:lstStyle/>
          <a:p>
            <a:fld id="{B2E3A76C-486A-49D7-AE1C-C0D3A65BCA1D}" type="slidenum">
              <a:rPr lang="en-US" smtClean="0"/>
              <a:t>50</a:t>
            </a:fld>
            <a:endParaRPr lang="en-US"/>
          </a:p>
        </p:txBody>
      </p:sp>
    </p:spTree>
    <p:extLst>
      <p:ext uri="{BB962C8B-B14F-4D97-AF65-F5344CB8AC3E}">
        <p14:creationId xmlns:p14="http://schemas.microsoft.com/office/powerpoint/2010/main" val="3917903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screenshot of the fax referral form.</a:t>
            </a:r>
            <a:endParaRPr lang="en-US" dirty="0"/>
          </a:p>
        </p:txBody>
      </p:sp>
      <p:sp>
        <p:nvSpPr>
          <p:cNvPr id="4" name="Slide Number Placeholder 3"/>
          <p:cNvSpPr>
            <a:spLocks noGrp="1"/>
          </p:cNvSpPr>
          <p:nvPr>
            <p:ph type="sldNum" sz="quarter" idx="10"/>
          </p:nvPr>
        </p:nvSpPr>
        <p:spPr/>
        <p:txBody>
          <a:bodyPr/>
          <a:lstStyle/>
          <a:p>
            <a:fld id="{B2E3A76C-486A-49D7-AE1C-C0D3A65BCA1D}" type="slidenum">
              <a:rPr lang="en-US" smtClean="0"/>
              <a:t>51</a:t>
            </a:fld>
            <a:endParaRPr lang="en-US"/>
          </a:p>
        </p:txBody>
      </p:sp>
    </p:spTree>
    <p:extLst>
      <p:ext uri="{BB962C8B-B14F-4D97-AF65-F5344CB8AC3E}">
        <p14:creationId xmlns:p14="http://schemas.microsoft.com/office/powerpoint/2010/main" val="4133482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&lt;The</a:t>
            </a:r>
            <a:r>
              <a:rPr lang="en-US" baseline="0" dirty="0" smtClean="0"/>
              <a:t> YouTube training video is available to provide insights into counseling techniques and the eTobacco Protocol. If you do not have access to the internet, click on the link in the first bullet or on the video located on your flash drive.&gt;</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52</a:t>
            </a:fld>
            <a:endParaRPr lang="en-US" dirty="0"/>
          </a:p>
        </p:txBody>
      </p:sp>
    </p:spTree>
    <p:extLst>
      <p:ext uri="{BB962C8B-B14F-4D97-AF65-F5344CB8AC3E}">
        <p14:creationId xmlns:p14="http://schemas.microsoft.com/office/powerpoint/2010/main" val="3809767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a:t>
            </a:r>
            <a:r>
              <a:rPr lang="en-US" dirty="0" err="1" smtClean="0"/>
              <a:t>eTobacco</a:t>
            </a:r>
            <a:r>
              <a:rPr lang="en-US" dirty="0" smtClean="0"/>
              <a:t> Protocol is an electronic integration designed to work with your electronic medical records systems. The goal is that</a:t>
            </a:r>
            <a:r>
              <a:rPr lang="en-US" baseline="0" dirty="0" smtClean="0"/>
              <a:t> a</a:t>
            </a:r>
            <a:r>
              <a:rPr lang="en-US" dirty="0" smtClean="0"/>
              <a:t>fter a patient is asked about tobacco use, they are</a:t>
            </a:r>
            <a:r>
              <a:rPr lang="en-US" baseline="0" dirty="0" smtClean="0"/>
              <a:t> then asked </a:t>
            </a:r>
            <a:r>
              <a:rPr lang="en-US" dirty="0" smtClean="0"/>
              <a:t>if they are ready to quit within 30 days. If the patient is ready, with the click of a radio button in the EMR , your staff can refer people electronically to the Quitline. Health</a:t>
            </a:r>
            <a:r>
              <a:rPr lang="en-US" baseline="0" dirty="0" smtClean="0"/>
              <a:t> systems </a:t>
            </a:r>
            <a:r>
              <a:rPr lang="en-US" dirty="0" smtClean="0"/>
              <a:t>that have the </a:t>
            </a:r>
            <a:r>
              <a:rPr lang="en-US" dirty="0" err="1" smtClean="0"/>
              <a:t>eTobacco</a:t>
            </a:r>
            <a:r>
              <a:rPr lang="en-US" dirty="0" smtClean="0"/>
              <a:t> Protocol will receive electronic feedback into the patients’ electronic health record and their health care provider will be able to see the progress being made to quit. </a:t>
            </a:r>
          </a:p>
          <a:p>
            <a:endParaRPr lang="en-US" dirty="0" smtClean="0"/>
          </a:p>
          <a:p>
            <a:r>
              <a:rPr lang="en-US" dirty="0" smtClean="0"/>
              <a:t>In the pilot phase of the </a:t>
            </a:r>
            <a:r>
              <a:rPr lang="en-US" dirty="0" err="1" smtClean="0"/>
              <a:t>eTobacco</a:t>
            </a:r>
            <a:r>
              <a:rPr lang="en-US" dirty="0" smtClean="0"/>
              <a:t> Protocol with Lone Star Circle of Care, we found that there were 7 fax paper referrals from that health care system prior to the integration of the Protocol, and more than 1200 following the integration. Following the pilot,</a:t>
            </a:r>
            <a:r>
              <a:rPr lang="en-US" baseline="0" dirty="0" smtClean="0"/>
              <a:t> we have worked towards </a:t>
            </a:r>
            <a:r>
              <a:rPr lang="en-US" dirty="0" smtClean="0"/>
              <a:t>raising awareness about the Protocol in all FQHC’s in communities with populations of 500,000 or less or with health systems that serve</a:t>
            </a:r>
            <a:r>
              <a:rPr lang="en-US" baseline="0" dirty="0" smtClean="0"/>
              <a:t> populations with disparities.</a:t>
            </a:r>
            <a:endParaRPr lang="en-US" dirty="0" smtClean="0"/>
          </a:p>
          <a:p>
            <a:endParaRPr lang="en-US" dirty="0" smtClean="0"/>
          </a:p>
          <a:p>
            <a:r>
              <a:rPr lang="en-US" dirty="0" smtClean="0"/>
              <a:t>The eTobacco</a:t>
            </a:r>
            <a:r>
              <a:rPr lang="en-US" baseline="0" dirty="0" smtClean="0"/>
              <a:t> counseling fits into your workflow; some health systems may involve their community health promoters, medical assistants, nurses, etc., discharge planning etc. </a:t>
            </a:r>
          </a:p>
          <a:p>
            <a:endParaRPr lang="en-US" baseline="0" dirty="0" smtClean="0"/>
          </a:p>
          <a:p>
            <a:r>
              <a:rPr lang="en-US" dirty="0" smtClean="0"/>
              <a:t>Again, the Quitline is HIPPA compliant;</a:t>
            </a:r>
            <a:r>
              <a:rPr lang="en-US" baseline="0" dirty="0" smtClean="0"/>
              <a:t> only aggregate data is shared with the Department of State Health Services.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53</a:t>
            </a:fld>
            <a:endParaRPr lang="en-US" dirty="0"/>
          </a:p>
        </p:txBody>
      </p:sp>
    </p:spTree>
    <p:extLst>
      <p:ext uri="{BB962C8B-B14F-4D97-AF65-F5344CB8AC3E}">
        <p14:creationId xmlns:p14="http://schemas.microsoft.com/office/powerpoint/2010/main" val="838348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are screen shots that</a:t>
            </a:r>
            <a:r>
              <a:rPr lang="en-US" baseline="0" dirty="0" smtClean="0"/>
              <a:t> provide an idea of how the app works. The app is bilingual, English and Spanish. </a:t>
            </a:r>
          </a:p>
          <a:p>
            <a:r>
              <a:rPr lang="en-US" baseline="0" dirty="0" smtClean="0"/>
              <a:t>When the health professional or community health workers/</a:t>
            </a:r>
            <a:r>
              <a:rPr lang="en-US" baseline="0" dirty="0" err="1" smtClean="0"/>
              <a:t>promotores</a:t>
            </a:r>
            <a:r>
              <a:rPr lang="en-US" baseline="0" dirty="0" smtClean="0"/>
              <a:t> refer clients to the Quitline, they receive counseling and nicotine replacement therapy when they are 18 years or older. </a:t>
            </a:r>
          </a:p>
          <a:p>
            <a:endParaRPr lang="en-US" baseline="0" dirty="0" smtClean="0"/>
          </a:p>
          <a:p>
            <a:r>
              <a:rPr lang="en-US" baseline="0" dirty="0" smtClean="0"/>
              <a:t>We suggest that the Ask Advise Refer method can be used:  </a:t>
            </a:r>
          </a:p>
          <a:p>
            <a:pPr marL="173336" indent="-173336">
              <a:buFontTx/>
              <a:buChar char="-"/>
            </a:pPr>
            <a:r>
              <a:rPr lang="en-US" baseline="0" dirty="0" smtClean="0"/>
              <a:t>Ask the patient about tobacco use</a:t>
            </a:r>
          </a:p>
          <a:p>
            <a:pPr marL="173336" indent="-173336">
              <a:buFontTx/>
              <a:buChar char="-"/>
            </a:pPr>
            <a:r>
              <a:rPr lang="en-US" baseline="0" dirty="0" smtClean="0"/>
              <a:t>Advise the patient about the benefit of quitting tobacco</a:t>
            </a:r>
          </a:p>
          <a:p>
            <a:pPr marL="173336" indent="-173336">
              <a:buFontTx/>
              <a:buChar char="-"/>
            </a:pPr>
            <a:r>
              <a:rPr lang="en-US" baseline="0" dirty="0" smtClean="0"/>
              <a:t>Refer the patient to tobacco cessation resources, which in this case is the Quitline.  </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55</a:t>
            </a:fld>
            <a:endParaRPr lang="en-US" dirty="0"/>
          </a:p>
        </p:txBody>
      </p:sp>
    </p:spTree>
    <p:extLst>
      <p:ext uri="{BB962C8B-B14F-4D97-AF65-F5344CB8AC3E}">
        <p14:creationId xmlns:p14="http://schemas.microsoft.com/office/powerpoint/2010/main" val="188746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56</a:t>
            </a:fld>
            <a:endParaRPr lang="en-US" dirty="0"/>
          </a:p>
        </p:txBody>
      </p:sp>
    </p:spTree>
    <p:extLst>
      <p:ext uri="{BB962C8B-B14F-4D97-AF65-F5344CB8AC3E}">
        <p14:creationId xmlns:p14="http://schemas.microsoft.com/office/powerpoint/2010/main" val="3981173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58</a:t>
            </a:fld>
            <a:endParaRPr lang="en-US" dirty="0"/>
          </a:p>
        </p:txBody>
      </p:sp>
    </p:spTree>
    <p:extLst>
      <p:ext uri="{BB962C8B-B14F-4D97-AF65-F5344CB8AC3E}">
        <p14:creationId xmlns:p14="http://schemas.microsoft.com/office/powerpoint/2010/main" val="2313860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63</a:t>
            </a:fld>
            <a:endParaRPr lang="en-US"/>
          </a:p>
        </p:txBody>
      </p:sp>
    </p:spTree>
    <p:extLst>
      <p:ext uri="{BB962C8B-B14F-4D97-AF65-F5344CB8AC3E}">
        <p14:creationId xmlns:p14="http://schemas.microsoft.com/office/powerpoint/2010/main" val="154391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you know,</a:t>
            </a:r>
            <a:r>
              <a:rPr lang="en-US" baseline="0" noProof="0" dirty="0" smtClean="0"/>
              <a:t> w</a:t>
            </a:r>
            <a:r>
              <a:rPr lang="en-US" noProof="0" dirty="0" smtClean="0"/>
              <a:t>hen we speak of tobacco products,</a:t>
            </a:r>
            <a:r>
              <a:rPr lang="en-US" baseline="0" noProof="0" dirty="0" smtClean="0"/>
              <a:t> we are speaking of all of the following products.</a:t>
            </a:r>
          </a:p>
          <a:p>
            <a:r>
              <a:rPr lang="en-US" baseline="0" noProof="0" dirty="0" smtClean="0"/>
              <a:t>Although not a lot of research has been conducted on electronic cigarettes, it is important to encourage health professionals to look at this issue comprehensively, to educate and be a resource for all involved. </a:t>
            </a:r>
          </a:p>
          <a:p>
            <a:endParaRPr lang="en-US" baseline="0" noProof="0" dirty="0" smtClean="0"/>
          </a:p>
          <a:p>
            <a:r>
              <a:rPr lang="en-US" baseline="0" noProof="0" dirty="0" smtClean="0"/>
              <a:t>Tobacco Products include the following: </a:t>
            </a:r>
          </a:p>
          <a:p>
            <a:endParaRPr lang="es-ES" baseline="0" noProof="0" dirty="0" smtClean="0"/>
          </a:p>
          <a:p>
            <a:r>
              <a:rPr lang="es-ES" baseline="0" noProof="0" dirty="0" err="1" smtClean="0"/>
              <a:t>Cigarettes</a:t>
            </a:r>
            <a:endParaRPr lang="es-ES" baseline="0" noProof="0" dirty="0" smtClean="0"/>
          </a:p>
          <a:p>
            <a:r>
              <a:rPr lang="es-ES" baseline="0" noProof="0" dirty="0" err="1" smtClean="0"/>
              <a:t>Hookah</a:t>
            </a:r>
            <a:endParaRPr lang="es-ES" baseline="0" noProof="0" dirty="0" smtClean="0"/>
          </a:p>
          <a:p>
            <a:r>
              <a:rPr lang="es-ES" baseline="0" noProof="0" dirty="0" err="1" smtClean="0"/>
              <a:t>Electronic</a:t>
            </a:r>
            <a:r>
              <a:rPr lang="es-ES" baseline="0" noProof="0" dirty="0" smtClean="0"/>
              <a:t> </a:t>
            </a:r>
            <a:r>
              <a:rPr lang="es-ES" baseline="0" noProof="0" dirty="0" err="1" smtClean="0"/>
              <a:t>Cigarette</a:t>
            </a:r>
            <a:endParaRPr lang="es-ES" baseline="0" noProof="0" dirty="0" smtClean="0"/>
          </a:p>
          <a:p>
            <a:r>
              <a:rPr lang="es-ES" baseline="0" noProof="0" dirty="0" err="1" smtClean="0"/>
              <a:t>Cigars</a:t>
            </a:r>
            <a:r>
              <a:rPr lang="es-ES" baseline="0" noProof="0" dirty="0" smtClean="0"/>
              <a:t>/</a:t>
            </a:r>
            <a:r>
              <a:rPr lang="es-ES" baseline="0" noProof="0" dirty="0" err="1" smtClean="0"/>
              <a:t>cigarillos</a:t>
            </a:r>
            <a:endParaRPr lang="es-ES" baseline="0" noProof="0" dirty="0" smtClean="0"/>
          </a:p>
          <a:p>
            <a:r>
              <a:rPr lang="es-ES" baseline="0" noProof="0" dirty="0" err="1" smtClean="0"/>
              <a:t>Chew</a:t>
            </a:r>
            <a:r>
              <a:rPr lang="es-ES" baseline="0" noProof="0" dirty="0" smtClean="0"/>
              <a:t>/</a:t>
            </a:r>
            <a:r>
              <a:rPr lang="es-ES" baseline="0" noProof="0" dirty="0" err="1" smtClean="0"/>
              <a:t>spit</a:t>
            </a:r>
            <a:r>
              <a:rPr lang="es-ES" baseline="0" noProof="0" dirty="0" smtClean="0"/>
              <a:t> </a:t>
            </a:r>
            <a:r>
              <a:rPr lang="es-ES" baseline="0" noProof="0" dirty="0" err="1" smtClean="0"/>
              <a:t>tobacco</a:t>
            </a:r>
            <a:endParaRPr lang="es-ES" baseline="0" noProof="0" dirty="0" smtClean="0"/>
          </a:p>
          <a:p>
            <a:r>
              <a:rPr lang="es-ES" baseline="0" noProof="0" dirty="0" err="1" smtClean="0"/>
              <a:t>Snus</a:t>
            </a:r>
            <a:r>
              <a:rPr lang="es-ES" baseline="0" noProof="0" dirty="0" smtClean="0"/>
              <a:t> and </a:t>
            </a:r>
            <a:r>
              <a:rPr lang="es-ES" baseline="0" noProof="0" dirty="0" err="1" smtClean="0"/>
              <a:t>other</a:t>
            </a:r>
            <a:r>
              <a:rPr lang="es-ES" baseline="0" noProof="0" dirty="0" smtClean="0"/>
              <a:t> </a:t>
            </a:r>
            <a:r>
              <a:rPr lang="es-ES" baseline="0" noProof="0" dirty="0" err="1" smtClean="0"/>
              <a:t>dissolvable</a:t>
            </a:r>
            <a:r>
              <a:rPr lang="es-ES" baseline="0" noProof="0" dirty="0" smtClean="0"/>
              <a:t> </a:t>
            </a:r>
            <a:r>
              <a:rPr lang="es-ES" baseline="0" noProof="0" dirty="0" err="1" smtClean="0"/>
              <a:t>products</a:t>
            </a:r>
            <a:endParaRPr lang="es-ES" baseline="0" noProof="0" dirty="0" smtClean="0"/>
          </a:p>
          <a:p>
            <a:endParaRPr lang="es-ES" noProof="0" dirty="0"/>
          </a:p>
        </p:txBody>
      </p:sp>
      <p:sp>
        <p:nvSpPr>
          <p:cNvPr id="4" name="Slide Number Placeholder 3"/>
          <p:cNvSpPr>
            <a:spLocks noGrp="1"/>
          </p:cNvSpPr>
          <p:nvPr>
            <p:ph type="sldNum" sz="quarter" idx="10"/>
          </p:nvPr>
        </p:nvSpPr>
        <p:spPr/>
        <p:txBody>
          <a:bodyPr/>
          <a:lstStyle/>
          <a:p>
            <a:fld id="{B2E3A76C-486A-49D7-AE1C-C0D3A65BCA1D}" type="slidenum">
              <a:rPr lang="en-US" smtClean="0"/>
              <a:t>6</a:t>
            </a:fld>
            <a:endParaRPr lang="en-US"/>
          </a:p>
        </p:txBody>
      </p:sp>
    </p:spTree>
    <p:extLst>
      <p:ext uri="{BB962C8B-B14F-4D97-AF65-F5344CB8AC3E}">
        <p14:creationId xmlns:p14="http://schemas.microsoft.com/office/powerpoint/2010/main" val="1553370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64</a:t>
            </a:fld>
            <a:endParaRPr lang="en-US" dirty="0"/>
          </a:p>
        </p:txBody>
      </p:sp>
    </p:spTree>
    <p:extLst>
      <p:ext uri="{BB962C8B-B14F-4D97-AF65-F5344CB8AC3E}">
        <p14:creationId xmlns:p14="http://schemas.microsoft.com/office/powerpoint/2010/main" val="1481709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small group work. There are 10 scenarios. Before dividing the groups, explain that each group will be assigned a scenario. </a:t>
            </a:r>
          </a:p>
          <a:p>
            <a:r>
              <a:rPr lang="en-US" baseline="0" dirty="0" smtClean="0"/>
              <a:t>Each group should select a scribe and someone willing to report back to the larger group. </a:t>
            </a:r>
          </a:p>
          <a:p>
            <a:r>
              <a:rPr lang="en-US" baseline="0" dirty="0" smtClean="0"/>
              <a:t>Based on what we have discussed so far, each group either role plays or discusses the scenario and comes up with a solution for that case. </a:t>
            </a:r>
          </a:p>
          <a:p>
            <a:r>
              <a:rPr lang="en-US" baseline="0" dirty="0" smtClean="0"/>
              <a:t>Report back to the larger group after 45 minutes. </a:t>
            </a:r>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65</a:t>
            </a:fld>
            <a:endParaRPr lang="en-US"/>
          </a:p>
        </p:txBody>
      </p:sp>
    </p:spTree>
    <p:extLst>
      <p:ext uri="{BB962C8B-B14F-4D97-AF65-F5344CB8AC3E}">
        <p14:creationId xmlns:p14="http://schemas.microsoft.com/office/powerpoint/2010/main" val="778708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ADA31-BA95-49A6-B88A-26643DF9491C}" type="slidenum">
              <a:rPr lang="en-US" smtClean="0"/>
              <a:t>67</a:t>
            </a:fld>
            <a:endParaRPr lang="en-US"/>
          </a:p>
        </p:txBody>
      </p:sp>
    </p:spTree>
    <p:extLst>
      <p:ext uri="{BB962C8B-B14F-4D97-AF65-F5344CB8AC3E}">
        <p14:creationId xmlns:p14="http://schemas.microsoft.com/office/powerpoint/2010/main" val="309415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know, tobacco is the number one cause of preventable death in Texas and the entire world.</a:t>
            </a:r>
            <a:r>
              <a:rPr lang="en-US" baseline="0" dirty="0" smtClean="0"/>
              <a:t> </a:t>
            </a:r>
          </a:p>
          <a:p>
            <a:endParaRPr lang="en-US" baseline="0" dirty="0" smtClean="0"/>
          </a:p>
          <a:p>
            <a:r>
              <a:rPr lang="en-US" baseline="0" dirty="0" smtClean="0"/>
              <a:t>In Texas over $17 billion dollars are lost annually as a result of tobacco use and lost productivity. </a:t>
            </a:r>
          </a:p>
          <a:p>
            <a:endParaRPr lang="en-US" dirty="0" smtClean="0"/>
          </a:p>
          <a:p>
            <a:r>
              <a:rPr lang="en-US" dirty="0" smtClean="0"/>
              <a:t>Tobacco impacts many chronic diseases; this includes second-hand exposure to smoke, especially to children. </a:t>
            </a:r>
          </a:p>
        </p:txBody>
      </p:sp>
      <p:sp>
        <p:nvSpPr>
          <p:cNvPr id="4" name="Slide Number Placeholder 3"/>
          <p:cNvSpPr>
            <a:spLocks noGrp="1"/>
          </p:cNvSpPr>
          <p:nvPr>
            <p:ph type="sldNum" sz="quarter" idx="10"/>
          </p:nvPr>
        </p:nvSpPr>
        <p:spPr/>
        <p:txBody>
          <a:bodyPr/>
          <a:lstStyle/>
          <a:p>
            <a:fld id="{C975A2BF-4CA4-A941-9092-6927A548994D}" type="slidenum">
              <a:rPr lang="en-US" smtClean="0"/>
              <a:pPr/>
              <a:t>7</a:t>
            </a:fld>
            <a:endParaRPr lang="en-US" dirty="0"/>
          </a:p>
        </p:txBody>
      </p:sp>
    </p:spTree>
    <p:extLst>
      <p:ext uri="{BB962C8B-B14F-4D97-AF65-F5344CB8AC3E}">
        <p14:creationId xmlns:p14="http://schemas.microsoft.com/office/powerpoint/2010/main" val="55080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Among Texas adults (18+) in 2017, nearly 16% reported current cigarette smoking, when we break this down by sex, a higher proportion of men reported current cigarette smoking – 17.8% to 13.6% respectively. Additionally, roughly one in five </a:t>
            </a:r>
            <a:r>
              <a:rPr lang="en-US" sz="1600" b="1" kern="1200" dirty="0">
                <a:solidFill>
                  <a:schemeClr val="tx1"/>
                </a:solidFill>
                <a:effectLst/>
                <a:latin typeface="+mn-lt"/>
                <a:ea typeface="+mn-ea"/>
                <a:cs typeface="+mn-cs"/>
              </a:rPr>
              <a:t>(19.9%)</a:t>
            </a:r>
            <a:r>
              <a:rPr lang="en-US" sz="1600" kern="1200" dirty="0">
                <a:solidFill>
                  <a:schemeClr val="tx1"/>
                </a:solidFill>
                <a:effectLst/>
                <a:latin typeface="+mn-lt"/>
                <a:ea typeface="+mn-ea"/>
                <a:cs typeface="+mn-cs"/>
              </a:rPr>
              <a:t> reported former smoking. We can see here as well that a higher proportion of men reported former cigarette smoking.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Here we can also see the prevalence of current cigarette smoking from BRFSS going back to 2013. We’ve seen the prevalence of current smoking sort of oscillate in the past few years – though overall it has been fairly stable, around 14% to 15% and it is important to note that these differences are not statistically significant.</a:t>
            </a:r>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8</a:t>
            </a:fld>
            <a:endParaRPr lang="en-US" dirty="0"/>
          </a:p>
        </p:txBody>
      </p:sp>
    </p:spTree>
    <p:extLst>
      <p:ext uri="{BB962C8B-B14F-4D97-AF65-F5344CB8AC3E}">
        <p14:creationId xmlns:p14="http://schemas.microsoft.com/office/powerpoint/2010/main" val="240886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a:t>
            </a:r>
            <a:r>
              <a:rPr lang="en-US" baseline="0" dirty="0"/>
              <a:t> the prevalence of current and former cigarette smoking by race/ethnicity. There weren’t any differences in current cigarette smoking by race/ethnicity. However, over one in four white respondents (26.7%), reported former cigarette smoking, which was the highest prevalence among all race/ethnicities. </a:t>
            </a:r>
            <a:endParaRPr lang="en-US" dirty="0"/>
          </a:p>
        </p:txBody>
      </p:sp>
      <p:sp>
        <p:nvSpPr>
          <p:cNvPr id="4" name="Slide Number Placeholder 3"/>
          <p:cNvSpPr>
            <a:spLocks noGrp="1"/>
          </p:cNvSpPr>
          <p:nvPr>
            <p:ph type="sldNum" sz="quarter" idx="10"/>
          </p:nvPr>
        </p:nvSpPr>
        <p:spPr/>
        <p:txBody>
          <a:bodyPr/>
          <a:lstStyle/>
          <a:p>
            <a:r>
              <a:rPr lang="en-US"/>
              <a:t>Slide </a:t>
            </a:r>
            <a:fld id="{29DE756F-184F-4D3A-B7EF-A08AD88F334E}" type="slidenum">
              <a:rPr lang="en-US" smtClean="0"/>
              <a:pPr/>
              <a:t>9</a:t>
            </a:fld>
            <a:endParaRPr lang="en-US" dirty="0"/>
          </a:p>
        </p:txBody>
      </p:sp>
    </p:spTree>
    <p:extLst>
      <p:ext uri="{BB962C8B-B14F-4D97-AF65-F5344CB8AC3E}">
        <p14:creationId xmlns:p14="http://schemas.microsoft.com/office/powerpoint/2010/main" val="215430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Chewing tobacco,</a:t>
            </a:r>
            <a:r>
              <a:rPr lang="en-US" baseline="0" dirty="0" smtClean="0"/>
              <a:t> dip, snuff and snus are less common but still a real problem in many communities.  Snus is </a:t>
            </a:r>
            <a:r>
              <a:rPr lang="en-US" baseline="0" smtClean="0"/>
              <a:t>the newest </a:t>
            </a:r>
            <a:r>
              <a:rPr lang="en-US" baseline="0" dirty="0" smtClean="0"/>
              <a:t>of these products and come in small pouches that can be tucked between the cheek and gum.  </a:t>
            </a:r>
            <a:endParaRPr lang="en-US" dirty="0"/>
          </a:p>
        </p:txBody>
      </p:sp>
      <p:sp>
        <p:nvSpPr>
          <p:cNvPr id="4" name="Slide Number Placeholder 3"/>
          <p:cNvSpPr>
            <a:spLocks noGrp="1"/>
          </p:cNvSpPr>
          <p:nvPr>
            <p:ph type="sldNum" sz="quarter" idx="10"/>
          </p:nvPr>
        </p:nvSpPr>
        <p:spPr/>
        <p:txBody>
          <a:bodyPr/>
          <a:lstStyle/>
          <a:p>
            <a:fld id="{C975A2BF-4CA4-A941-9092-6927A548994D}" type="slidenum">
              <a:rPr lang="en-US" smtClean="0"/>
              <a:pPr/>
              <a:t>10</a:t>
            </a:fld>
            <a:endParaRPr lang="en-US" dirty="0"/>
          </a:p>
        </p:txBody>
      </p:sp>
    </p:spTree>
    <p:extLst>
      <p:ext uri="{BB962C8B-B14F-4D97-AF65-F5344CB8AC3E}">
        <p14:creationId xmlns:p14="http://schemas.microsoft.com/office/powerpoint/2010/main" val="180756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F7AFFB9B-9FB8-469E-96F9-4D32314110B6}" type="datetimeFigureOut">
              <a:rPr lang="en-US" smtClean="0"/>
              <a:t>1/22/2020</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1616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703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7061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82750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4196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597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6606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7929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2150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3D07C-354D-4FD6-A27B-EDE72BB74437}"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E951E-30BA-4B56-A7BC-9C7356E91331}" type="slidenum">
              <a:rPr lang="en-US" smtClean="0"/>
              <a:t>‹#›</a:t>
            </a:fld>
            <a:endParaRPr lang="en-US"/>
          </a:p>
        </p:txBody>
      </p:sp>
    </p:spTree>
    <p:extLst>
      <p:ext uri="{BB962C8B-B14F-4D97-AF65-F5344CB8AC3E}">
        <p14:creationId xmlns:p14="http://schemas.microsoft.com/office/powerpoint/2010/main" val="2201541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834719" y="107675"/>
            <a:ext cx="9507037" cy="1325563"/>
          </a:xfrm>
        </p:spPr>
        <p:txBody>
          <a:bodyPr/>
          <a:lstStyle/>
          <a:p>
            <a:r>
              <a:rPr lang="en-US"/>
              <a:t>Click to edit Master title style</a:t>
            </a:r>
          </a:p>
        </p:txBody>
      </p:sp>
      <p:sp>
        <p:nvSpPr>
          <p:cNvPr id="6" name="Content Placeholder 5"/>
          <p:cNvSpPr>
            <a:spLocks noGrp="1"/>
          </p:cNvSpPr>
          <p:nvPr>
            <p:ph sz="quarter" idx="13"/>
          </p:nvPr>
        </p:nvSpPr>
        <p:spPr>
          <a:xfrm>
            <a:off x="1834720" y="1669003"/>
            <a:ext cx="9519081" cy="45190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207363" y="6356353"/>
            <a:ext cx="1692676" cy="365125"/>
          </a:xfrm>
        </p:spPr>
        <p:txBody>
          <a:bodyPr/>
          <a:lstStyle/>
          <a:p>
            <a:fld id="{E85607ED-8E83-49CF-B67F-464756B84873}" type="datetime1">
              <a:rPr lang="en-US" smtClean="0"/>
              <a:t>1/22/2020</a:t>
            </a:fld>
            <a:endParaRPr lang="en-US"/>
          </a:p>
        </p:txBody>
      </p:sp>
      <p:sp>
        <p:nvSpPr>
          <p:cNvPr id="4" name="Footer Placeholder 3"/>
          <p:cNvSpPr>
            <a:spLocks noGrp="1"/>
          </p:cNvSpPr>
          <p:nvPr>
            <p:ph type="ftr" sz="quarter" idx="11"/>
          </p:nvPr>
        </p:nvSpPr>
        <p:spPr>
          <a:xfrm>
            <a:off x="3184124" y="6356353"/>
            <a:ext cx="6285389" cy="365125"/>
          </a:xfrm>
        </p:spPr>
        <p:txBody>
          <a:bodyPr/>
          <a:lstStyle/>
          <a:p>
            <a:endParaRPr lang="en-US" dirty="0"/>
          </a:p>
        </p:txBody>
      </p:sp>
      <p:sp>
        <p:nvSpPr>
          <p:cNvPr id="5" name="Slide Number Placeholder 4"/>
          <p:cNvSpPr>
            <a:spLocks noGrp="1"/>
          </p:cNvSpPr>
          <p:nvPr>
            <p:ph type="sldNum" sz="quarter" idx="12"/>
          </p:nvPr>
        </p:nvSpPr>
        <p:spPr>
          <a:xfrm>
            <a:off x="9753600" y="6356353"/>
            <a:ext cx="1600200" cy="365125"/>
          </a:xfrm>
        </p:spPr>
        <p:txBody>
          <a:bodyPr/>
          <a:lstStyle/>
          <a:p>
            <a:fld id="{3D109FF3-1548-4CDB-B82B-70387ADEE53E}" type="slidenum">
              <a:rPr lang="en-US" smtClean="0"/>
              <a:t>‹#›</a:t>
            </a:fld>
            <a:endParaRPr lang="en-US"/>
          </a:p>
        </p:txBody>
      </p:sp>
      <p:cxnSp>
        <p:nvCxnSpPr>
          <p:cNvPr id="9" name="Line 8"/>
          <p:cNvCxnSpPr/>
          <p:nvPr userDrawn="1"/>
        </p:nvCxnSpPr>
        <p:spPr>
          <a:xfrm>
            <a:off x="1834720" y="1509204"/>
            <a:ext cx="9519081" cy="9252"/>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855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8687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680837" y="43999"/>
            <a:ext cx="9672963" cy="1325563"/>
          </a:xfrm>
        </p:spPr>
        <p:txBody>
          <a:bodyPr/>
          <a:lstStyle>
            <a:lvl1pPr>
              <a:defRPr>
                <a:solidFill>
                  <a:schemeClr val="tx1"/>
                </a:solidFill>
              </a:defRPr>
            </a:lvl1pPr>
          </a:lstStyle>
          <a:p>
            <a:r>
              <a:rPr lang="en-US"/>
              <a:t>Click to edit Master title style</a:t>
            </a:r>
            <a:endParaRPr lang="en-US" dirty="0"/>
          </a:p>
        </p:txBody>
      </p:sp>
      <p:sp>
        <p:nvSpPr>
          <p:cNvPr id="7" name="Chart Placeholder 6"/>
          <p:cNvSpPr>
            <a:spLocks noGrp="1"/>
          </p:cNvSpPr>
          <p:nvPr>
            <p:ph type="chart" sz="quarter" idx="13"/>
          </p:nvPr>
        </p:nvSpPr>
        <p:spPr>
          <a:xfrm>
            <a:off x="1680838" y="478971"/>
            <a:ext cx="9672961" cy="5747207"/>
          </a:xfrm>
        </p:spPr>
        <p:txBody>
          <a:bodyPr anchor="ctr"/>
          <a:lstStyle>
            <a:lvl1pPr algn="ctr">
              <a:defRPr/>
            </a:lvl1pPr>
          </a:lstStyle>
          <a:p>
            <a:r>
              <a:rPr lang="en-US"/>
              <a:t>Click icon to add chart</a:t>
            </a:r>
            <a:endParaRPr lang="en-US" dirty="0"/>
          </a:p>
        </p:txBody>
      </p:sp>
      <p:sp>
        <p:nvSpPr>
          <p:cNvPr id="3" name="Date Placeholder 2"/>
          <p:cNvSpPr>
            <a:spLocks noGrp="1"/>
          </p:cNvSpPr>
          <p:nvPr>
            <p:ph type="dt" sz="half" idx="10"/>
          </p:nvPr>
        </p:nvSpPr>
        <p:spPr>
          <a:xfrm>
            <a:off x="1207363" y="6356353"/>
            <a:ext cx="1692676" cy="365125"/>
          </a:xfrm>
        </p:spPr>
        <p:txBody>
          <a:bodyPr/>
          <a:lstStyle/>
          <a:p>
            <a:fld id="{E85607ED-8E83-49CF-B67F-464756B84873}" type="datetime1">
              <a:rPr lang="en-US" smtClean="0"/>
              <a:t>1/22/2020</a:t>
            </a:fld>
            <a:endParaRPr lang="en-US"/>
          </a:p>
        </p:txBody>
      </p:sp>
      <p:sp>
        <p:nvSpPr>
          <p:cNvPr id="4" name="Footer Placeholder 3"/>
          <p:cNvSpPr>
            <a:spLocks noGrp="1"/>
          </p:cNvSpPr>
          <p:nvPr>
            <p:ph type="ftr" sz="quarter" idx="11"/>
          </p:nvPr>
        </p:nvSpPr>
        <p:spPr>
          <a:xfrm>
            <a:off x="3184124" y="6356353"/>
            <a:ext cx="6285389" cy="365125"/>
          </a:xfrm>
        </p:spPr>
        <p:txBody>
          <a:bodyPr/>
          <a:lstStyle/>
          <a:p>
            <a:endParaRPr lang="en-US" dirty="0"/>
          </a:p>
        </p:txBody>
      </p:sp>
      <p:sp>
        <p:nvSpPr>
          <p:cNvPr id="5" name="Slide Number Placeholder 4"/>
          <p:cNvSpPr>
            <a:spLocks noGrp="1"/>
          </p:cNvSpPr>
          <p:nvPr>
            <p:ph type="sldNum" sz="quarter" idx="12"/>
          </p:nvPr>
        </p:nvSpPr>
        <p:spPr>
          <a:xfrm>
            <a:off x="9753600" y="6356353"/>
            <a:ext cx="16002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860947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A82B64-A38A-A147-9CF3-20D6973E2129}" type="datetimeFigureOut">
              <a:rPr lang="en-US" smtClean="0"/>
              <a:pPr/>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3FCF01-EFCD-C740-A879-00A8ACE2FEF8}" type="slidenum">
              <a:rPr lang="en-US" smtClean="0"/>
              <a:pPr/>
              <a:t>‹#›</a:t>
            </a:fld>
            <a:endParaRPr lang="en-US" dirty="0"/>
          </a:p>
        </p:txBody>
      </p:sp>
    </p:spTree>
    <p:extLst>
      <p:ext uri="{BB962C8B-B14F-4D97-AF65-F5344CB8AC3E}">
        <p14:creationId xmlns:p14="http://schemas.microsoft.com/office/powerpoint/2010/main" val="232031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756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744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188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7130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596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863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533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C35BB1C6-BF8F-4481-8AB2-603A1C8A906A}" type="datetimeFigureOut">
              <a:rPr lang="en-US" smtClean="0"/>
              <a:t>1/22/2020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26959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6JCAyb3lDT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da.gov/NewsEvents/Newsroom/PressAnnouncements/ucm601039.ht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texas21.org/#partners"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6.png"/><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Videos/eTobacco%20Protocol%20Video_WMV%20V9.wmv"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hyperlink" Target="https://www.youtube.com/watch?v=qqNhyfXbEvg&amp;feature=youtu.be"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no-smoke.org/smokefree-threats/electronic-cigarettes/"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hyperlink" Target="https://www.verywellmind.com/the-stages-of-change-model-of-overcoming-addiction-21961" TargetMode="External"/><Relationship Id="rId5" Type="http://schemas.openxmlformats.org/officeDocument/2006/relationships/hyperlink" Target="https://www.hud.gov/program_offices/healthy_homes/smokefree" TargetMode="External"/><Relationship Id="rId4" Type="http://schemas.openxmlformats.org/officeDocument/2006/relationships/hyperlink" Target="http://www.cdc.gov/tobacco/disparities/mental-illness-substance-use/index.ht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098" y="1139869"/>
            <a:ext cx="5037881" cy="2478763"/>
          </a:xfrm>
        </p:spPr>
        <p:txBody>
          <a:bodyPr>
            <a:noAutofit/>
          </a:bodyPr>
          <a:lstStyle/>
          <a:p>
            <a:r>
              <a:rPr lang="en-US" sz="3000" dirty="0"/>
              <a:t>Increasing Access to Tobacco Cessation: Using </a:t>
            </a:r>
            <a:r>
              <a:rPr lang="en-US" sz="3000" dirty="0">
                <a:solidFill>
                  <a:srgbClr val="2DC8CA"/>
                </a:solidFill>
              </a:rPr>
              <a:t>Mobile</a:t>
            </a:r>
            <a:r>
              <a:rPr lang="en-US" sz="3000" dirty="0"/>
              <a:t> Apps to </a:t>
            </a:r>
            <a:r>
              <a:rPr lang="en-US" sz="3000" dirty="0" smtClean="0"/>
              <a:t>Improve </a:t>
            </a:r>
            <a:r>
              <a:rPr lang="en-US" sz="3000" dirty="0"/>
              <a:t>Public </a:t>
            </a:r>
            <a:r>
              <a:rPr lang="en-US" sz="3000" dirty="0" smtClean="0"/>
              <a:t>Health</a:t>
            </a:r>
            <a:br>
              <a:rPr lang="en-US" sz="3000" dirty="0" smtClean="0"/>
            </a:br>
            <a:r>
              <a:rPr lang="en-US" sz="3000" dirty="0" smtClean="0">
                <a:solidFill>
                  <a:srgbClr val="BA449C"/>
                </a:solidFill>
              </a:rPr>
              <a:t/>
            </a:r>
            <a:br>
              <a:rPr lang="en-US" sz="3000" dirty="0" smtClean="0">
                <a:solidFill>
                  <a:srgbClr val="BA449C"/>
                </a:solidFill>
              </a:rPr>
            </a:br>
            <a:r>
              <a:rPr lang="en-US" sz="1600" dirty="0" smtClean="0">
                <a:solidFill>
                  <a:srgbClr val="BA449C"/>
                </a:solidFill>
              </a:rPr>
              <a:t>Ask Advise Refer: Free Tobacco Cessation Resources</a:t>
            </a:r>
            <a:endParaRPr lang="en-US" sz="1600" dirty="0">
              <a:solidFill>
                <a:srgbClr val="BA449C"/>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480" t="4285" r="22957" b="50517"/>
          <a:stretch/>
        </p:blipFill>
        <p:spPr>
          <a:xfrm>
            <a:off x="5313550" y="0"/>
            <a:ext cx="5649198" cy="4645720"/>
          </a:xfrm>
          <a:prstGeom prst="rect">
            <a:avLst/>
          </a:prstGeom>
        </p:spPr>
      </p:pic>
    </p:spTree>
    <p:extLst>
      <p:ext uri="{BB962C8B-B14F-4D97-AF65-F5344CB8AC3E}">
        <p14:creationId xmlns:p14="http://schemas.microsoft.com/office/powerpoint/2010/main" val="348012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Smokeless Tobacco</a:t>
            </a:r>
            <a:endParaRPr lang="en-US" dirty="0"/>
          </a:p>
        </p:txBody>
      </p:sp>
      <p:sp>
        <p:nvSpPr>
          <p:cNvPr id="3" name="Text Placeholder 2"/>
          <p:cNvSpPr>
            <a:spLocks noGrp="1"/>
          </p:cNvSpPr>
          <p:nvPr>
            <p:ph type="body" idx="1"/>
          </p:nvPr>
        </p:nvSpPr>
        <p:spPr/>
        <p:txBody>
          <a:bodyPr/>
          <a:lstStyle/>
          <a:p>
            <a:r>
              <a:rPr lang="en-US" dirty="0" smtClean="0"/>
              <a:t>Snus</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81200" y="2174876"/>
            <a:ext cx="4040188" cy="3527438"/>
          </a:xfrm>
        </p:spPr>
      </p:pic>
      <p:sp>
        <p:nvSpPr>
          <p:cNvPr id="5" name="Text Placeholder 4"/>
          <p:cNvSpPr>
            <a:spLocks noGrp="1"/>
          </p:cNvSpPr>
          <p:nvPr>
            <p:ph type="body" sz="quarter" idx="3"/>
          </p:nvPr>
        </p:nvSpPr>
        <p:spPr/>
        <p:txBody>
          <a:bodyPr/>
          <a:lstStyle/>
          <a:p>
            <a:r>
              <a:rPr lang="en-US" dirty="0" smtClean="0"/>
              <a:t>Snuff</a:t>
            </a:r>
            <a:endParaRPr lang="en-US" dirty="0"/>
          </a:p>
        </p:txBody>
      </p:sp>
      <p:pic>
        <p:nvPicPr>
          <p:cNvPr id="10" name="Content Placeholder 9"/>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b="10980"/>
          <a:stretch/>
        </p:blipFill>
        <p:spPr>
          <a:xfrm>
            <a:off x="6214268" y="2174875"/>
            <a:ext cx="3951288" cy="3517416"/>
          </a:xfrm>
        </p:spPr>
      </p:pic>
    </p:spTree>
    <p:extLst>
      <p:ext uri="{BB962C8B-B14F-4D97-AF65-F5344CB8AC3E}">
        <p14:creationId xmlns:p14="http://schemas.microsoft.com/office/powerpoint/2010/main" val="3447908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225" y="107675"/>
            <a:ext cx="7896225" cy="1325563"/>
          </a:xfrm>
        </p:spPr>
        <p:txBody>
          <a:bodyPr/>
          <a:lstStyle/>
          <a:p>
            <a:r>
              <a:rPr lang="en-US" sz="4400" dirty="0"/>
              <a:t>Adult Smokeless Tobacco Use</a:t>
            </a:r>
          </a:p>
        </p:txBody>
      </p:sp>
      <p:sp>
        <p:nvSpPr>
          <p:cNvPr id="3" name="Text Placeholder 2"/>
          <p:cNvSpPr>
            <a:spLocks noGrp="1"/>
          </p:cNvSpPr>
          <p:nvPr>
            <p:ph sz="quarter" idx="13"/>
          </p:nvPr>
        </p:nvSpPr>
        <p:spPr>
          <a:xfrm>
            <a:off x="2900040" y="1877627"/>
            <a:ext cx="7139311" cy="1581191"/>
          </a:xfrm>
        </p:spPr>
        <p:txBody>
          <a:bodyPr>
            <a:normAutofit fontScale="92500" lnSpcReduction="10000"/>
          </a:body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According to the 2017 BRFSS:</a:t>
            </a:r>
          </a:p>
          <a:p>
            <a:r>
              <a:rPr lang="en-US" sz="1800" dirty="0">
                <a:latin typeface="Tahoma" panose="020B0604030504040204" pitchFamily="34" charset="0"/>
                <a:ea typeface="Tahoma" panose="020B0604030504040204" pitchFamily="34" charset="0"/>
                <a:cs typeface="Tahoma" panose="020B0604030504040204" pitchFamily="34" charset="0"/>
              </a:rPr>
              <a:t>4.3% of Texans reported current smokeless tobacco use; </a:t>
            </a:r>
          </a:p>
          <a:p>
            <a:r>
              <a:rPr lang="en-US" sz="1800" dirty="0">
                <a:latin typeface="Tahoma" panose="020B0604030504040204" pitchFamily="34" charset="0"/>
                <a:ea typeface="Tahoma" panose="020B0604030504040204" pitchFamily="34" charset="0"/>
                <a:cs typeface="Tahoma" panose="020B0604030504040204" pitchFamily="34" charset="0"/>
              </a:rPr>
              <a:t>7.5% of men reported current smokeless tobacco use compared to 1.1% of women;</a:t>
            </a:r>
          </a:p>
        </p:txBody>
      </p:sp>
      <p:graphicFrame>
        <p:nvGraphicFramePr>
          <p:cNvPr id="12" name="Diagram 11"/>
          <p:cNvGraphicFramePr/>
          <p:nvPr>
            <p:extLst>
              <p:ext uri="{D42A27DB-BD31-4B8C-83A1-F6EECF244321}">
                <p14:modId xmlns:p14="http://schemas.microsoft.com/office/powerpoint/2010/main" val="3032571850"/>
              </p:ext>
            </p:extLst>
          </p:nvPr>
        </p:nvGraphicFramePr>
        <p:xfrm>
          <a:off x="2809861" y="3643481"/>
          <a:ext cx="7130278" cy="3399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412010" y="5150162"/>
            <a:ext cx="824948" cy="369332"/>
          </a:xfrm>
          <a:prstGeom prst="rect">
            <a:avLst/>
          </a:prstGeom>
          <a:noFill/>
        </p:spPr>
        <p:txBody>
          <a:bodyPr wrap="square" rtlCol="0">
            <a:spAutoFit/>
          </a:bodyPr>
          <a:lstStyle/>
          <a:p>
            <a:r>
              <a:rPr lang="en-US" dirty="0"/>
              <a:t>4.3%</a:t>
            </a:r>
          </a:p>
        </p:txBody>
      </p:sp>
      <p:sp>
        <p:nvSpPr>
          <p:cNvPr id="13" name="TextBox 12"/>
          <p:cNvSpPr txBox="1"/>
          <p:nvPr/>
        </p:nvSpPr>
        <p:spPr>
          <a:xfrm>
            <a:off x="4748093" y="5123692"/>
            <a:ext cx="824948" cy="369332"/>
          </a:xfrm>
          <a:prstGeom prst="rect">
            <a:avLst/>
          </a:prstGeom>
          <a:noFill/>
        </p:spPr>
        <p:txBody>
          <a:bodyPr wrap="square" rtlCol="0">
            <a:spAutoFit/>
          </a:bodyPr>
          <a:lstStyle/>
          <a:p>
            <a:r>
              <a:rPr lang="en-US" dirty="0"/>
              <a:t>4.2%</a:t>
            </a:r>
          </a:p>
        </p:txBody>
      </p:sp>
      <p:sp>
        <p:nvSpPr>
          <p:cNvPr id="14" name="TextBox 13"/>
          <p:cNvSpPr txBox="1"/>
          <p:nvPr/>
        </p:nvSpPr>
        <p:spPr>
          <a:xfrm>
            <a:off x="6024437" y="5158407"/>
            <a:ext cx="824948" cy="369332"/>
          </a:xfrm>
          <a:prstGeom prst="rect">
            <a:avLst/>
          </a:prstGeom>
          <a:noFill/>
        </p:spPr>
        <p:txBody>
          <a:bodyPr wrap="square" rtlCol="0">
            <a:spAutoFit/>
          </a:bodyPr>
          <a:lstStyle/>
          <a:p>
            <a:r>
              <a:rPr lang="en-US" dirty="0"/>
              <a:t>4.0%</a:t>
            </a:r>
          </a:p>
        </p:txBody>
      </p:sp>
      <p:sp>
        <p:nvSpPr>
          <p:cNvPr id="15" name="TextBox 14"/>
          <p:cNvSpPr txBox="1"/>
          <p:nvPr/>
        </p:nvSpPr>
        <p:spPr>
          <a:xfrm>
            <a:off x="7317201" y="5150162"/>
            <a:ext cx="824948" cy="369332"/>
          </a:xfrm>
          <a:prstGeom prst="rect">
            <a:avLst/>
          </a:prstGeom>
          <a:noFill/>
        </p:spPr>
        <p:txBody>
          <a:bodyPr wrap="square" rtlCol="0">
            <a:spAutoFit/>
          </a:bodyPr>
          <a:lstStyle/>
          <a:p>
            <a:r>
              <a:rPr lang="en-US" dirty="0"/>
              <a:t>4.3%</a:t>
            </a:r>
          </a:p>
        </p:txBody>
      </p:sp>
      <p:sp>
        <p:nvSpPr>
          <p:cNvPr id="11" name="TextBox 10"/>
          <p:cNvSpPr txBox="1"/>
          <p:nvPr/>
        </p:nvSpPr>
        <p:spPr>
          <a:xfrm>
            <a:off x="8593545" y="5150162"/>
            <a:ext cx="824948" cy="369332"/>
          </a:xfrm>
          <a:prstGeom prst="rect">
            <a:avLst/>
          </a:prstGeom>
          <a:noFill/>
        </p:spPr>
        <p:txBody>
          <a:bodyPr wrap="square" rtlCol="0">
            <a:spAutoFit/>
          </a:bodyPr>
          <a:lstStyle/>
          <a:p>
            <a:r>
              <a:rPr lang="en-US" dirty="0"/>
              <a:t>4.3%</a:t>
            </a:r>
          </a:p>
        </p:txBody>
      </p:sp>
      <p:sp>
        <p:nvSpPr>
          <p:cNvPr id="16" name="TextBox 15"/>
          <p:cNvSpPr txBox="1"/>
          <p:nvPr/>
        </p:nvSpPr>
        <p:spPr>
          <a:xfrm>
            <a:off x="2628234" y="4631252"/>
            <a:ext cx="6904234"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Prevalence of Current Adult Smokeless Tobacco Use in Texas, 2013 - 2017</a:t>
            </a:r>
          </a:p>
        </p:txBody>
      </p:sp>
      <p:sp>
        <p:nvSpPr>
          <p:cNvPr id="5" name="TextBox 4"/>
          <p:cNvSpPr txBox="1"/>
          <p:nvPr/>
        </p:nvSpPr>
        <p:spPr>
          <a:xfrm>
            <a:off x="9886309" y="5204573"/>
            <a:ext cx="1821332" cy="369332"/>
          </a:xfrm>
          <a:prstGeom prst="rect">
            <a:avLst/>
          </a:prstGeom>
          <a:noFill/>
        </p:spPr>
        <p:txBody>
          <a:bodyPr wrap="none" rtlCol="0">
            <a:spAutoFit/>
          </a:bodyPr>
          <a:lstStyle/>
          <a:p>
            <a:r>
              <a:rPr lang="en-US" dirty="0"/>
              <a:t>*DSHS BRFSS </a:t>
            </a:r>
            <a:r>
              <a:rPr lang="en-US" dirty="0" smtClean="0"/>
              <a:t>2017</a:t>
            </a:r>
            <a:endParaRPr lang="en-US" dirty="0"/>
          </a:p>
        </p:txBody>
      </p:sp>
    </p:spTree>
    <p:extLst>
      <p:ext uri="{BB962C8B-B14F-4D97-AF65-F5344CB8AC3E}">
        <p14:creationId xmlns:p14="http://schemas.microsoft.com/office/powerpoint/2010/main" val="4099594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628" y="43999"/>
            <a:ext cx="7254722" cy="973144"/>
          </a:xfrm>
        </p:spPr>
        <p:txBody>
          <a:bodyPr/>
          <a:lstStyle/>
          <a:p>
            <a:r>
              <a:rPr lang="en-US" sz="4400" dirty="0">
                <a:solidFill>
                  <a:schemeClr val="accent1">
                    <a:lumMod val="50000"/>
                  </a:schemeClr>
                </a:solidFill>
              </a:rPr>
              <a:t>Smokeless Tobacco Use</a:t>
            </a:r>
          </a:p>
        </p:txBody>
      </p:sp>
      <p:graphicFrame>
        <p:nvGraphicFramePr>
          <p:cNvPr id="10" name="Chart 9"/>
          <p:cNvGraphicFramePr>
            <a:graphicFrameLocks/>
          </p:cNvGraphicFramePr>
          <p:nvPr>
            <p:extLst>
              <p:ext uri="{D42A27DB-BD31-4B8C-83A1-F6EECF244321}">
                <p14:modId xmlns:p14="http://schemas.microsoft.com/office/powerpoint/2010/main" val="117691507"/>
              </p:ext>
            </p:extLst>
          </p:nvPr>
        </p:nvGraphicFramePr>
        <p:xfrm>
          <a:off x="5815434" y="1017143"/>
          <a:ext cx="3651967" cy="2369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3857057904"/>
              </p:ext>
            </p:extLst>
          </p:nvPr>
        </p:nvGraphicFramePr>
        <p:xfrm>
          <a:off x="1985208" y="3532274"/>
          <a:ext cx="3637900" cy="24388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3807044065"/>
              </p:ext>
            </p:extLst>
          </p:nvPr>
        </p:nvGraphicFramePr>
        <p:xfrm>
          <a:off x="1987454" y="1017143"/>
          <a:ext cx="3635654" cy="23697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ext uri="{D42A27DB-BD31-4B8C-83A1-F6EECF244321}">
                <p14:modId xmlns:p14="http://schemas.microsoft.com/office/powerpoint/2010/main" val="2599244090"/>
              </p:ext>
            </p:extLst>
          </p:nvPr>
        </p:nvGraphicFramePr>
        <p:xfrm>
          <a:off x="5815434" y="3532274"/>
          <a:ext cx="3651967" cy="2438888"/>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p:cNvSpPr txBox="1"/>
          <p:nvPr/>
        </p:nvSpPr>
        <p:spPr>
          <a:xfrm>
            <a:off x="9757775" y="5260931"/>
            <a:ext cx="1821332" cy="369332"/>
          </a:xfrm>
          <a:prstGeom prst="rect">
            <a:avLst/>
          </a:prstGeom>
          <a:noFill/>
        </p:spPr>
        <p:txBody>
          <a:bodyPr wrap="none" rtlCol="0">
            <a:spAutoFit/>
          </a:bodyPr>
          <a:lstStyle/>
          <a:p>
            <a:r>
              <a:rPr lang="en-US" dirty="0"/>
              <a:t>*DSHS BRFSS </a:t>
            </a:r>
            <a:r>
              <a:rPr lang="en-US" dirty="0" smtClean="0"/>
              <a:t>2017</a:t>
            </a:r>
            <a:endParaRPr lang="en-US" dirty="0"/>
          </a:p>
        </p:txBody>
      </p:sp>
    </p:spTree>
    <p:extLst>
      <p:ext uri="{BB962C8B-B14F-4D97-AF65-F5344CB8AC3E}">
        <p14:creationId xmlns:p14="http://schemas.microsoft.com/office/powerpoint/2010/main" val="14420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Graphic spid="1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Alternative Product: </a:t>
            </a:r>
            <a:r>
              <a:rPr lang="en-US" dirty="0" err="1" smtClean="0"/>
              <a:t>Juul</a:t>
            </a:r>
            <a:endParaRPr lang="en-US"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6186" y="2095594"/>
            <a:ext cx="3311525" cy="331152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1310" y="2095594"/>
            <a:ext cx="2952750" cy="15525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12" y="1680883"/>
            <a:ext cx="3381375" cy="135255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1820" t="7340" r="16562" b="4423"/>
          <a:stretch/>
        </p:blipFill>
        <p:spPr>
          <a:xfrm>
            <a:off x="1045883" y="3328893"/>
            <a:ext cx="2504141" cy="268941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3536" y="3728412"/>
            <a:ext cx="2143125" cy="2133600"/>
          </a:xfrm>
          <a:prstGeom prst="rect">
            <a:avLst/>
          </a:prstGeom>
        </p:spPr>
      </p:pic>
    </p:spTree>
    <p:extLst>
      <p:ext uri="{BB962C8B-B14F-4D97-AF65-F5344CB8AC3E}">
        <p14:creationId xmlns:p14="http://schemas.microsoft.com/office/powerpoint/2010/main" val="1982339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Alternative Tobacco products: </a:t>
            </a:r>
            <a:br>
              <a:rPr lang="en-US" dirty="0" smtClean="0"/>
            </a:br>
            <a:r>
              <a:rPr lang="en-US" dirty="0" smtClean="0"/>
              <a:t>E-Cigarettes and Vaping</a:t>
            </a:r>
            <a:endParaRPr lang="en-US" dirty="0"/>
          </a:p>
        </p:txBody>
      </p:sp>
      <p:sp>
        <p:nvSpPr>
          <p:cNvPr id="3" name="Content Placeholder 2"/>
          <p:cNvSpPr>
            <a:spLocks noGrp="1"/>
          </p:cNvSpPr>
          <p:nvPr>
            <p:ph sz="quarter" idx="13"/>
          </p:nvPr>
        </p:nvSpPr>
        <p:spPr>
          <a:xfrm>
            <a:off x="685801" y="2063396"/>
            <a:ext cx="6557681" cy="3311189"/>
          </a:xfrm>
        </p:spPr>
        <p:txBody>
          <a:bodyPr>
            <a:normAutofit fontScale="92500"/>
          </a:bodyPr>
          <a:lstStyle/>
          <a:p>
            <a:r>
              <a:rPr lang="en-US" sz="2600" cap="none" dirty="0" smtClean="0">
                <a:latin typeface="Tahoma" panose="020B0604030504040204" pitchFamily="34" charset="0"/>
                <a:ea typeface="Tahoma" panose="020B0604030504040204" pitchFamily="34" charset="0"/>
                <a:cs typeface="Tahoma" panose="020B0604030504040204" pitchFamily="34" charset="0"/>
              </a:rPr>
              <a:t>e-Cigarettes and </a:t>
            </a:r>
            <a:r>
              <a:rPr lang="en-US" sz="2600" cap="none" dirty="0" err="1" smtClean="0">
                <a:latin typeface="Tahoma" panose="020B0604030504040204" pitchFamily="34" charset="0"/>
                <a:ea typeface="Tahoma" panose="020B0604030504040204" pitchFamily="34" charset="0"/>
                <a:cs typeface="Tahoma" panose="020B0604030504040204" pitchFamily="34" charset="0"/>
              </a:rPr>
              <a:t>Juuls</a:t>
            </a:r>
            <a:r>
              <a:rPr lang="en-US" sz="2600" cap="none" dirty="0" smtClean="0">
                <a:latin typeface="Tahoma" panose="020B0604030504040204" pitchFamily="34" charset="0"/>
                <a:ea typeface="Tahoma" panose="020B0604030504040204" pitchFamily="34" charset="0"/>
                <a:cs typeface="Tahoma" panose="020B0604030504040204" pitchFamily="34" charset="0"/>
              </a:rPr>
              <a:t> are unregulated—therefore all of the contents are unknown.</a:t>
            </a:r>
          </a:p>
          <a:p>
            <a:r>
              <a:rPr lang="en-US" sz="2600" cap="none" dirty="0" smtClean="0">
                <a:latin typeface="Tahoma" panose="020B0604030504040204" pitchFamily="34" charset="0"/>
                <a:ea typeface="Tahoma" panose="020B0604030504040204" pitchFamily="34" charset="0"/>
                <a:cs typeface="Tahoma" panose="020B0604030504040204" pitchFamily="34" charset="0"/>
              </a:rPr>
              <a:t>The dangers unknown—although thought to be a potential risk reduction strategy for traditional users.</a:t>
            </a:r>
          </a:p>
          <a:p>
            <a:r>
              <a:rPr lang="en-US" sz="2600" cap="none" dirty="0" smtClean="0">
                <a:latin typeface="Tahoma" panose="020B0604030504040204" pitchFamily="34" charset="0"/>
                <a:ea typeface="Tahoma" panose="020B0604030504040204" pitchFamily="34" charset="0"/>
                <a:cs typeface="Tahoma" panose="020B0604030504040204" pitchFamily="34" charset="0"/>
              </a:rPr>
              <a:t>Major concern: dual use.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467" y="1434738"/>
            <a:ext cx="3252216" cy="4876800"/>
          </a:xfrm>
          <a:prstGeom prst="rect">
            <a:avLst/>
          </a:prstGeom>
        </p:spPr>
      </p:pic>
    </p:spTree>
    <p:extLst>
      <p:ext uri="{BB962C8B-B14F-4D97-AF65-F5344CB8AC3E}">
        <p14:creationId xmlns:p14="http://schemas.microsoft.com/office/powerpoint/2010/main" val="2077132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47613" y="1371600"/>
            <a:ext cx="6500105" cy="36815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946,000 mg of pure nicotine from an e-liquid website. </a:t>
            </a:r>
          </a:p>
          <a:p>
            <a:pPr marL="457200" indent="-457200" algn="l">
              <a:buFont typeface="Arial" panose="020B0604020202020204" pitchFamily="34" charset="0"/>
              <a:buChar char="•"/>
            </a:pPr>
            <a:r>
              <a:rPr lang="en-US" sz="3200" dirty="0" smtClean="0">
                <a:latin typeface="Tahoma" panose="020B0604030504040204" pitchFamily="34" charset="0"/>
                <a:ea typeface="Tahoma" panose="020B0604030504040204" pitchFamily="34" charset="0"/>
                <a:cs typeface="Tahoma" panose="020B0604030504040204" pitchFamily="34" charset="0"/>
              </a:rPr>
              <a:t>At </a:t>
            </a:r>
            <a:r>
              <a:rPr lang="en-US" sz="3200" dirty="0">
                <a:latin typeface="Tahoma" panose="020B0604030504040204" pitchFamily="34" charset="0"/>
                <a:ea typeface="Tahoma" panose="020B0604030504040204" pitchFamily="34" charset="0"/>
                <a:cs typeface="Tahoma" panose="020B0604030504040204" pitchFamily="34" charset="0"/>
              </a:rPr>
              <a:t>least 10 </a:t>
            </a:r>
            <a:r>
              <a:rPr lang="en-US" sz="3200" dirty="0" smtClean="0">
                <a:latin typeface="Tahoma" panose="020B0604030504040204" pitchFamily="34" charset="0"/>
                <a:ea typeface="Tahoma" panose="020B0604030504040204" pitchFamily="34" charset="0"/>
                <a:cs typeface="Tahoma" panose="020B0604030504040204" pitchFamily="34" charset="0"/>
              </a:rPr>
              <a:t>chemical ingredients documented carcinogens</a:t>
            </a:r>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indent="-457200" algn="l">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Enough to kill approximately 19,000 humans.</a:t>
            </a:r>
          </a:p>
        </p:txBody>
      </p:sp>
      <p:pic>
        <p:nvPicPr>
          <p:cNvPr id="5" name="Picture 2" descr="http://www.smokefreevapor.net/image/cache/data/DIY%20E-Liquid%20Pure%20Nicotine%201%20L%20copy-500x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20776" t="4847" r="19045" b="6031"/>
          <a:stretch/>
        </p:blipFill>
        <p:spPr bwMode="auto">
          <a:xfrm>
            <a:off x="1426013" y="1241286"/>
            <a:ext cx="2485923" cy="368153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ubtitle 2"/>
          <p:cNvSpPr txBox="1">
            <a:spLocks/>
          </p:cNvSpPr>
          <p:nvPr/>
        </p:nvSpPr>
        <p:spPr>
          <a:xfrm>
            <a:off x="3056609" y="5053134"/>
            <a:ext cx="7848600" cy="914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Nicotine is an extremely toxic chemical</a:t>
            </a:r>
          </a:p>
        </p:txBody>
      </p:sp>
      <p:sp>
        <p:nvSpPr>
          <p:cNvPr id="2" name="TextBox 1"/>
          <p:cNvSpPr txBox="1"/>
          <p:nvPr/>
        </p:nvSpPr>
        <p:spPr>
          <a:xfrm>
            <a:off x="2765926" y="533400"/>
            <a:ext cx="6807200" cy="707886"/>
          </a:xfrm>
          <a:prstGeom prst="rect">
            <a:avLst/>
          </a:prstGeom>
          <a:noFill/>
        </p:spPr>
        <p:txBody>
          <a:bodyPr wrap="square" rtlCol="0">
            <a:spAutoFit/>
          </a:bodyPr>
          <a:lstStyle/>
          <a:p>
            <a:pPr algn="ctr"/>
            <a:r>
              <a:rPr lang="en-US" sz="4000" dirty="0"/>
              <a:t>Tobacco Products: E-Cigarettes</a:t>
            </a:r>
          </a:p>
        </p:txBody>
      </p:sp>
    </p:spTree>
    <p:extLst>
      <p:ext uri="{BB962C8B-B14F-4D97-AF65-F5344CB8AC3E}">
        <p14:creationId xmlns:p14="http://schemas.microsoft.com/office/powerpoint/2010/main" val="3061732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039" y="460760"/>
            <a:ext cx="7130278" cy="897261"/>
          </a:xfrm>
        </p:spPr>
        <p:txBody>
          <a:bodyPr/>
          <a:lstStyle/>
          <a:p>
            <a:r>
              <a:rPr lang="en-US" sz="4400" dirty="0"/>
              <a:t>Adult ENDS Use</a:t>
            </a:r>
          </a:p>
        </p:txBody>
      </p:sp>
      <p:sp>
        <p:nvSpPr>
          <p:cNvPr id="3" name="Content Placeholder 2"/>
          <p:cNvSpPr>
            <a:spLocks noGrp="1"/>
          </p:cNvSpPr>
          <p:nvPr>
            <p:ph sz="quarter" idx="13"/>
          </p:nvPr>
        </p:nvSpPr>
        <p:spPr>
          <a:xfrm>
            <a:off x="2900040" y="1782018"/>
            <a:ext cx="7139311" cy="2562756"/>
          </a:xfrm>
        </p:spPr>
        <p:txBody>
          <a:bodyPr>
            <a:normAutofit fontScale="85000" lnSpcReduction="10000"/>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According to the 2017 BRFSS:</a:t>
            </a:r>
          </a:p>
          <a:p>
            <a:r>
              <a:rPr lang="en-US" sz="1800" dirty="0">
                <a:latin typeface="Tahoma" panose="020B0604030504040204" pitchFamily="34" charset="0"/>
                <a:ea typeface="Tahoma" panose="020B0604030504040204" pitchFamily="34" charset="0"/>
                <a:cs typeface="Tahoma" panose="020B0604030504040204" pitchFamily="34" charset="0"/>
              </a:rPr>
              <a:t>4.7% of Texans reported current ENDS use;</a:t>
            </a:r>
          </a:p>
          <a:p>
            <a:r>
              <a:rPr lang="en-US" sz="1800" dirty="0">
                <a:latin typeface="Tahoma" panose="020B0604030504040204" pitchFamily="34" charset="0"/>
                <a:ea typeface="Tahoma" panose="020B0604030504040204" pitchFamily="34" charset="0"/>
                <a:cs typeface="Tahoma" panose="020B0604030504040204" pitchFamily="34" charset="0"/>
              </a:rPr>
              <a:t>16.0% of Texans reported former ENDS use;</a:t>
            </a:r>
          </a:p>
          <a:p>
            <a:r>
              <a:rPr lang="en-US" sz="1800" dirty="0">
                <a:latin typeface="Tahoma" panose="020B0604030504040204" pitchFamily="34" charset="0"/>
                <a:ea typeface="Tahoma" panose="020B0604030504040204" pitchFamily="34" charset="0"/>
                <a:cs typeface="Tahoma" panose="020B0604030504040204" pitchFamily="34" charset="0"/>
              </a:rPr>
              <a:t>5.5% of men, and 4.0% of women, reported current ENDS use, though this difference was not statistically significant;</a:t>
            </a:r>
          </a:p>
          <a:p>
            <a:r>
              <a:rPr lang="en-US" sz="1800" dirty="0">
                <a:latin typeface="Tahoma" panose="020B0604030504040204" pitchFamily="34" charset="0"/>
                <a:ea typeface="Tahoma" panose="020B0604030504040204" pitchFamily="34" charset="0"/>
                <a:cs typeface="Tahoma" panose="020B0604030504040204" pitchFamily="34" charset="0"/>
              </a:rPr>
              <a:t>23.4% of men reported ever using or trying ENDS compared to 18.3% of women;</a:t>
            </a:r>
          </a:p>
        </p:txBody>
      </p:sp>
      <p:graphicFrame>
        <p:nvGraphicFramePr>
          <p:cNvPr id="5" name="Diagram 4"/>
          <p:cNvGraphicFramePr/>
          <p:nvPr>
            <p:extLst/>
          </p:nvPr>
        </p:nvGraphicFramePr>
        <p:xfrm>
          <a:off x="2605104" y="4078704"/>
          <a:ext cx="7139311" cy="3141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3246236" y="5410954"/>
            <a:ext cx="834887" cy="369332"/>
          </a:xfrm>
          <a:prstGeom prst="rect">
            <a:avLst/>
          </a:prstGeom>
          <a:noFill/>
        </p:spPr>
        <p:txBody>
          <a:bodyPr wrap="square" rtlCol="0">
            <a:spAutoFit/>
          </a:bodyPr>
          <a:lstStyle/>
          <a:p>
            <a:r>
              <a:rPr lang="en-US" dirty="0"/>
              <a:t>4.8%</a:t>
            </a:r>
          </a:p>
        </p:txBody>
      </p:sp>
      <p:sp>
        <p:nvSpPr>
          <p:cNvPr id="11" name="TextBox 10"/>
          <p:cNvSpPr txBox="1"/>
          <p:nvPr/>
        </p:nvSpPr>
        <p:spPr>
          <a:xfrm>
            <a:off x="5434534" y="5408270"/>
            <a:ext cx="834887" cy="369332"/>
          </a:xfrm>
          <a:prstGeom prst="rect">
            <a:avLst/>
          </a:prstGeom>
          <a:noFill/>
        </p:spPr>
        <p:txBody>
          <a:bodyPr wrap="square" rtlCol="0">
            <a:spAutoFit/>
          </a:bodyPr>
          <a:lstStyle/>
          <a:p>
            <a:r>
              <a:rPr lang="en-US" dirty="0"/>
              <a:t>4.7%</a:t>
            </a:r>
          </a:p>
        </p:txBody>
      </p:sp>
      <p:sp>
        <p:nvSpPr>
          <p:cNvPr id="9" name="TextBox 8"/>
          <p:cNvSpPr txBox="1"/>
          <p:nvPr/>
        </p:nvSpPr>
        <p:spPr>
          <a:xfrm>
            <a:off x="7622832" y="5408270"/>
            <a:ext cx="834887" cy="369332"/>
          </a:xfrm>
          <a:prstGeom prst="rect">
            <a:avLst/>
          </a:prstGeom>
          <a:noFill/>
        </p:spPr>
        <p:txBody>
          <a:bodyPr wrap="square" rtlCol="0">
            <a:spAutoFit/>
          </a:bodyPr>
          <a:lstStyle/>
          <a:p>
            <a:r>
              <a:rPr lang="en-US" dirty="0"/>
              <a:t>4.7%</a:t>
            </a:r>
          </a:p>
        </p:txBody>
      </p:sp>
      <p:sp>
        <p:nvSpPr>
          <p:cNvPr id="12" name="TextBox 11"/>
          <p:cNvSpPr txBox="1"/>
          <p:nvPr/>
        </p:nvSpPr>
        <p:spPr>
          <a:xfrm>
            <a:off x="2605103" y="4900233"/>
            <a:ext cx="6904234"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Prevalence of Current Adult ENDS Use in Texas, 2013 - 2017</a:t>
            </a:r>
          </a:p>
        </p:txBody>
      </p:sp>
    </p:spTree>
    <p:extLst>
      <p:ext uri="{BB962C8B-B14F-4D97-AF65-F5344CB8AC3E}">
        <p14:creationId xmlns:p14="http://schemas.microsoft.com/office/powerpoint/2010/main" val="3713085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628" y="-265649"/>
            <a:ext cx="7254722" cy="1325563"/>
          </a:xfrm>
        </p:spPr>
        <p:txBody>
          <a:bodyPr/>
          <a:lstStyle/>
          <a:p>
            <a:r>
              <a:rPr lang="en-US" sz="4400" dirty="0">
                <a:solidFill>
                  <a:schemeClr val="accent1">
                    <a:lumMod val="50000"/>
                  </a:schemeClr>
                </a:solidFill>
              </a:rPr>
              <a:t>ENDS </a:t>
            </a:r>
            <a:r>
              <a:rPr lang="en-US" sz="4400" dirty="0" smtClean="0">
                <a:solidFill>
                  <a:schemeClr val="accent1">
                    <a:lumMod val="50000"/>
                  </a:schemeClr>
                </a:solidFill>
              </a:rPr>
              <a:t>Use by Age</a:t>
            </a:r>
            <a:endParaRPr lang="en-US" sz="4400" dirty="0">
              <a:solidFill>
                <a:schemeClr val="accent1">
                  <a:lumMod val="50000"/>
                </a:schemeClr>
              </a:solidFill>
            </a:endParaRPr>
          </a:p>
        </p:txBody>
      </p:sp>
      <p:graphicFrame>
        <p:nvGraphicFramePr>
          <p:cNvPr id="7" name="Chart 6"/>
          <p:cNvGraphicFramePr>
            <a:graphicFrameLocks/>
          </p:cNvGraphicFramePr>
          <p:nvPr>
            <p:extLst/>
          </p:nvPr>
        </p:nvGraphicFramePr>
        <p:xfrm>
          <a:off x="2784628" y="1160980"/>
          <a:ext cx="7254722" cy="4993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5108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628" y="43999"/>
            <a:ext cx="7254722" cy="932046"/>
          </a:xfrm>
        </p:spPr>
        <p:txBody>
          <a:bodyPr/>
          <a:lstStyle/>
          <a:p>
            <a:r>
              <a:rPr lang="en-US" sz="4400" dirty="0">
                <a:solidFill>
                  <a:schemeClr val="accent1">
                    <a:lumMod val="50000"/>
                  </a:schemeClr>
                </a:solidFill>
              </a:rPr>
              <a:t>ENDS Use</a:t>
            </a:r>
          </a:p>
        </p:txBody>
      </p:sp>
      <p:graphicFrame>
        <p:nvGraphicFramePr>
          <p:cNvPr id="7" name="Chart 6"/>
          <p:cNvGraphicFramePr>
            <a:graphicFrameLocks/>
          </p:cNvGraphicFramePr>
          <p:nvPr>
            <p:extLst/>
          </p:nvPr>
        </p:nvGraphicFramePr>
        <p:xfrm>
          <a:off x="2784628" y="1150707"/>
          <a:ext cx="7254722" cy="50240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5508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hart Placeholder 2"/>
          <p:cNvSpPr>
            <a:spLocks noGrp="1"/>
          </p:cNvSpPr>
          <p:nvPr>
            <p:ph type="chart" sz="quarter" idx="13"/>
          </p:nvPr>
        </p:nvSpPr>
        <p:spPr/>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8008" b="10205"/>
          <a:stretch/>
        </p:blipFill>
        <p:spPr>
          <a:xfrm>
            <a:off x="1247801" y="43999"/>
            <a:ext cx="8475863" cy="6778160"/>
          </a:xfrm>
          <a:prstGeom prst="rect">
            <a:avLst/>
          </a:prstGeom>
        </p:spPr>
      </p:pic>
      <p:sp>
        <p:nvSpPr>
          <p:cNvPr id="6" name="TextBox 5"/>
          <p:cNvSpPr txBox="1"/>
          <p:nvPr/>
        </p:nvSpPr>
        <p:spPr>
          <a:xfrm>
            <a:off x="10156701" y="5127171"/>
            <a:ext cx="1281793" cy="369332"/>
          </a:xfrm>
          <a:prstGeom prst="rect">
            <a:avLst/>
          </a:prstGeom>
          <a:noFill/>
        </p:spPr>
        <p:txBody>
          <a:bodyPr wrap="square" rtlCol="0">
            <a:spAutoFit/>
          </a:bodyPr>
          <a:lstStyle/>
          <a:p>
            <a:r>
              <a:rPr lang="en-US" dirty="0" smtClean="0"/>
              <a:t>*YTS 2018</a:t>
            </a:r>
            <a:endParaRPr lang="en-US" dirty="0"/>
          </a:p>
        </p:txBody>
      </p:sp>
    </p:spTree>
    <p:extLst>
      <p:ext uri="{BB962C8B-B14F-4D97-AF65-F5344CB8AC3E}">
        <p14:creationId xmlns:p14="http://schemas.microsoft.com/office/powerpoint/2010/main" val="85986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180" y="930276"/>
            <a:ext cx="8229600" cy="974725"/>
          </a:xfrm>
        </p:spPr>
        <p:txBody>
          <a:bodyPr/>
          <a:lstStyle/>
          <a:p>
            <a:r>
              <a:rPr lang="en-US" dirty="0"/>
              <a:t>Overview	</a:t>
            </a:r>
          </a:p>
        </p:txBody>
      </p:sp>
      <p:sp>
        <p:nvSpPr>
          <p:cNvPr id="3" name="Content Placeholder 2"/>
          <p:cNvSpPr>
            <a:spLocks noGrp="1"/>
          </p:cNvSpPr>
          <p:nvPr>
            <p:ph idx="1"/>
          </p:nvPr>
        </p:nvSpPr>
        <p:spPr>
          <a:xfrm>
            <a:off x="1033039" y="1562583"/>
            <a:ext cx="6918767" cy="2839729"/>
          </a:xfrm>
        </p:spPr>
        <p:txBody>
          <a:bodyPr>
            <a:norm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Tobacco cessation through systems change</a:t>
            </a:r>
          </a:p>
          <a:p>
            <a:r>
              <a:rPr lang="en-US" dirty="0" smtClean="0">
                <a:latin typeface="Tahoma" panose="020B0604030504040204" pitchFamily="34" charset="0"/>
                <a:ea typeface="Tahoma" panose="020B0604030504040204" pitchFamily="34" charset="0"/>
                <a:cs typeface="Tahoma" panose="020B0604030504040204" pitchFamily="34" charset="0"/>
              </a:rPr>
              <a:t>The Texas Quitline</a:t>
            </a:r>
          </a:p>
          <a:p>
            <a:r>
              <a:rPr lang="en-US" dirty="0" smtClean="0">
                <a:latin typeface="Tahoma" panose="020B0604030504040204" pitchFamily="34" charset="0"/>
                <a:ea typeface="Tahoma" panose="020B0604030504040204" pitchFamily="34" charset="0"/>
                <a:cs typeface="Tahoma" panose="020B0604030504040204" pitchFamily="34" charset="0"/>
              </a:rPr>
              <a:t>Ask-Advise-Refer: resources for tobacco cessation</a:t>
            </a:r>
          </a:p>
        </p:txBody>
      </p:sp>
    </p:spTree>
    <p:extLst>
      <p:ext uri="{BB962C8B-B14F-4D97-AF65-F5344CB8AC3E}">
        <p14:creationId xmlns:p14="http://schemas.microsoft.com/office/powerpoint/2010/main" val="3243280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2353188" y="5525755"/>
            <a:ext cx="7062107" cy="590314"/>
          </a:xfrm>
        </p:spPr>
        <p:txBody>
          <a:bodyPr/>
          <a:lstStyle/>
          <a:p>
            <a:r>
              <a:rPr lang="en-US" dirty="0">
                <a:hlinkClick r:id="rId2"/>
              </a:rPr>
              <a:t>https://</a:t>
            </a:r>
            <a:r>
              <a:rPr lang="en-US" dirty="0" smtClean="0">
                <a:hlinkClick r:id="rId2"/>
              </a:rPr>
              <a:t>www.youtube.com/watch?v=6JCAyb3lDTo</a:t>
            </a:r>
            <a:endParaRPr lang="en-US" dirty="0" smtClean="0"/>
          </a:p>
          <a:p>
            <a:endParaRPr lang="en-US" dirty="0"/>
          </a:p>
        </p:txBody>
      </p:sp>
      <p:pic>
        <p:nvPicPr>
          <p:cNvPr id="5" name="Picture 4"/>
          <p:cNvPicPr>
            <a:picLocks noChangeAspect="1"/>
          </p:cNvPicPr>
          <p:nvPr/>
        </p:nvPicPr>
        <p:blipFill>
          <a:blip r:embed="rId3"/>
          <a:stretch>
            <a:fillRect/>
          </a:stretch>
        </p:blipFill>
        <p:spPr>
          <a:xfrm>
            <a:off x="930849" y="-112834"/>
            <a:ext cx="9653813" cy="5430269"/>
          </a:xfrm>
          <a:prstGeom prst="rect">
            <a:avLst/>
          </a:prstGeom>
        </p:spPr>
      </p:pic>
    </p:spTree>
    <p:extLst>
      <p:ext uri="{BB962C8B-B14F-4D97-AF65-F5344CB8AC3E}">
        <p14:creationId xmlns:p14="http://schemas.microsoft.com/office/powerpoint/2010/main" val="2413358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299" y="1981200"/>
            <a:ext cx="7082865" cy="2057400"/>
          </a:xfrm>
        </p:spPr>
        <p:txBody>
          <a:bodyPr>
            <a:normAutofit/>
          </a:bodyPr>
          <a:lstStyle/>
          <a:p>
            <a:r>
              <a:rPr lang="en-US" dirty="0" smtClean="0"/>
              <a:t>Tobacco Advocacy:</a:t>
            </a:r>
            <a:br>
              <a:rPr lang="en-US" dirty="0" smtClean="0"/>
            </a:br>
            <a:r>
              <a:rPr lang="en-US" dirty="0" smtClean="0"/>
              <a:t> A little history</a:t>
            </a:r>
            <a:endParaRPr lang="en-US" dirty="0"/>
          </a:p>
        </p:txBody>
      </p:sp>
    </p:spTree>
    <p:extLst>
      <p:ext uri="{BB962C8B-B14F-4D97-AF65-F5344CB8AC3E}">
        <p14:creationId xmlns:p14="http://schemas.microsoft.com/office/powerpoint/2010/main" val="1444797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470" y="43250"/>
            <a:ext cx="8554995" cy="6591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7515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comprehensive Plan for </a:t>
            </a:r>
            <a:r>
              <a:rPr lang="en-US" dirty="0" smtClean="0"/>
              <a:t/>
            </a:r>
            <a:br>
              <a:rPr lang="en-US" dirty="0" smtClean="0"/>
            </a:br>
            <a:r>
              <a:rPr lang="en-US" dirty="0" smtClean="0"/>
              <a:t>Tobacco </a:t>
            </a:r>
            <a:r>
              <a:rPr lang="en-US" dirty="0"/>
              <a:t>and nicotine regulation</a:t>
            </a:r>
          </a:p>
        </p:txBody>
      </p:sp>
      <p:sp>
        <p:nvSpPr>
          <p:cNvPr id="3" name="Content Placeholder 2"/>
          <p:cNvSpPr>
            <a:spLocks noGrp="1"/>
          </p:cNvSpPr>
          <p:nvPr>
            <p:ph sz="quarter" idx="13"/>
          </p:nvPr>
        </p:nvSpPr>
        <p:spPr>
          <a:xfrm>
            <a:off x="685800" y="2533202"/>
            <a:ext cx="9106381" cy="3153899"/>
          </a:xfrm>
        </p:spPr>
        <p:txBody>
          <a:bodyPr>
            <a:normAutofit/>
          </a:bodyPr>
          <a:lstStyle/>
          <a:p>
            <a:pPr marL="457200" lvl="1" indent="0">
              <a:buNone/>
            </a:pPr>
            <a:r>
              <a:rPr lang="en-US" dirty="0" smtClean="0">
                <a:latin typeface="Tahoma" panose="020B0604030504040204" pitchFamily="34" charset="0"/>
                <a:ea typeface="Tahoma" panose="020B0604030504040204" pitchFamily="34" charset="0"/>
                <a:cs typeface="Tahoma" panose="020B0604030504040204" pitchFamily="34" charset="0"/>
              </a:rPr>
              <a:t>FDA’s </a:t>
            </a:r>
            <a:r>
              <a:rPr lang="en-US" dirty="0">
                <a:latin typeface="Tahoma" panose="020B0604030504040204" pitchFamily="34" charset="0"/>
                <a:ea typeface="Tahoma" panose="020B0604030504040204" pitchFamily="34" charset="0"/>
                <a:cs typeface="Tahoma" panose="020B0604030504040204" pitchFamily="34" charset="0"/>
              </a:rPr>
              <a:t>overarching goal: a world where cigarettes can no longer create or sustain addiction, and where adults who still seek nicotine could get it from potentially less harmful sources</a:t>
            </a:r>
            <a:r>
              <a:rPr lang="en-US" dirty="0" smtClean="0">
                <a:latin typeface="Tahoma" panose="020B0604030504040204" pitchFamily="34" charset="0"/>
                <a:ea typeface="Tahoma" panose="020B0604030504040204" pitchFamily="34" charset="0"/>
                <a:cs typeface="Tahoma" panose="020B0604030504040204" pitchFamily="34" charset="0"/>
              </a:rPr>
              <a:t>.</a:t>
            </a:r>
          </a:p>
          <a:p>
            <a:pPr lvl="1"/>
            <a:r>
              <a:rPr lang="en-US" dirty="0">
                <a:latin typeface="Tahoma" panose="020B0604030504040204" pitchFamily="34" charset="0"/>
                <a:ea typeface="Tahoma" panose="020B0604030504040204" pitchFamily="34" charset="0"/>
                <a:cs typeface="Tahoma" panose="020B0604030504040204" pitchFamily="34" charset="0"/>
              </a:rPr>
              <a:t>development of a </a:t>
            </a:r>
            <a:r>
              <a:rPr lang="en-US" dirty="0">
                <a:latin typeface="Tahoma" panose="020B0604030504040204" pitchFamily="34" charset="0"/>
                <a:ea typeface="Tahoma" panose="020B0604030504040204" pitchFamily="34" charset="0"/>
                <a:cs typeface="Tahoma" panose="020B0604030504040204" pitchFamily="34" charset="0"/>
                <a:hlinkClick r:id="rId3"/>
              </a:rPr>
              <a:t>product standard to lower nicotine in cigarettes</a:t>
            </a:r>
            <a:r>
              <a:rPr lang="en-US" dirty="0">
                <a:latin typeface="Tahoma" panose="020B0604030504040204" pitchFamily="34" charset="0"/>
                <a:ea typeface="Tahoma" panose="020B0604030504040204" pitchFamily="34" charset="0"/>
                <a:cs typeface="Tahoma" panose="020B0604030504040204" pitchFamily="34" charset="0"/>
              </a:rPr>
              <a:t> to minimally or non-addictive levels </a:t>
            </a:r>
            <a:endParaRPr lang="en-US" dirty="0" smtClean="0">
              <a:latin typeface="Tahoma" panose="020B0604030504040204" pitchFamily="34" charset="0"/>
              <a:ea typeface="Tahoma" panose="020B0604030504040204" pitchFamily="34" charset="0"/>
              <a:cs typeface="Tahoma" panose="020B0604030504040204" pitchFamily="34" charset="0"/>
            </a:endParaRPr>
          </a:p>
          <a:p>
            <a:pPr lvl="1"/>
            <a:r>
              <a:rPr lang="en-US" dirty="0" smtClean="0">
                <a:latin typeface="Tahoma" panose="020B0604030504040204" pitchFamily="34" charset="0"/>
                <a:ea typeface="Tahoma" panose="020B0604030504040204" pitchFamily="34" charset="0"/>
                <a:cs typeface="Tahoma" panose="020B0604030504040204" pitchFamily="34" charset="0"/>
              </a:rPr>
              <a:t>Proposing new rules that will require product information, </a:t>
            </a:r>
            <a:r>
              <a:rPr lang="en-US" dirty="0">
                <a:latin typeface="Tahoma" panose="020B0604030504040204" pitchFamily="34" charset="0"/>
                <a:ea typeface="Tahoma" panose="020B0604030504040204" pitchFamily="34" charset="0"/>
                <a:cs typeface="Tahoma" panose="020B0604030504040204" pitchFamily="34" charset="0"/>
              </a:rPr>
              <a:t>manufacturing practices </a:t>
            </a:r>
            <a:r>
              <a:rPr lang="en-US" dirty="0" smtClean="0">
                <a:latin typeface="Tahoma" panose="020B0604030504040204" pitchFamily="34" charset="0"/>
                <a:ea typeface="Tahoma" panose="020B0604030504040204" pitchFamily="34" charset="0"/>
                <a:cs typeface="Tahoma" panose="020B0604030504040204" pitchFamily="34" charset="0"/>
              </a:rPr>
              <a:t>and filin</a:t>
            </a:r>
            <a:r>
              <a:rPr lang="en-US" dirty="0">
                <a:latin typeface="Tahoma" panose="020B0604030504040204" pitchFamily="34" charset="0"/>
                <a:ea typeface="Tahoma" panose="020B0604030504040204" pitchFamily="34" charset="0"/>
                <a:cs typeface="Tahoma" panose="020B0604030504040204" pitchFamily="34" charset="0"/>
              </a:rPr>
              <a:t>g</a:t>
            </a:r>
            <a:r>
              <a:rPr lang="en-US" dirty="0" smtClean="0">
                <a:latin typeface="Tahoma" panose="020B0604030504040204" pitchFamily="34" charset="0"/>
                <a:ea typeface="Tahoma" panose="020B0604030504040204" pitchFamily="34" charset="0"/>
                <a:cs typeface="Tahoma" panose="020B0604030504040204" pitchFamily="34" charset="0"/>
              </a:rPr>
              <a:t> retail applications to ensure that they </a:t>
            </a:r>
            <a:r>
              <a:rPr lang="en-US" dirty="0">
                <a:latin typeface="Tahoma" panose="020B0604030504040204" pitchFamily="34" charset="0"/>
                <a:ea typeface="Tahoma" panose="020B0604030504040204" pitchFamily="34" charset="0"/>
                <a:cs typeface="Tahoma" panose="020B0604030504040204" pitchFamily="34" charset="0"/>
              </a:rPr>
              <a:t>meet the legal requirements</a:t>
            </a:r>
            <a:r>
              <a:rPr lang="en-US" dirty="0" smtClean="0">
                <a:latin typeface="Tahoma" panose="020B0604030504040204" pitchFamily="34" charset="0"/>
                <a:ea typeface="Tahoma" panose="020B0604030504040204" pitchFamily="34" charset="0"/>
                <a:cs typeface="Tahoma" panose="020B0604030504040204" pitchFamily="34" charset="0"/>
              </a:rPr>
              <a:t>.</a:t>
            </a:r>
          </a:p>
          <a:p>
            <a:pPr marL="457200" lvl="1" indent="0">
              <a:buNone/>
            </a:pPr>
            <a:endParaRPr lang="en-US" dirty="0"/>
          </a:p>
        </p:txBody>
      </p:sp>
    </p:spTree>
    <p:extLst>
      <p:ext uri="{BB962C8B-B14F-4D97-AF65-F5344CB8AC3E}">
        <p14:creationId xmlns:p14="http://schemas.microsoft.com/office/powerpoint/2010/main" val="4216573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youth tobacco use</a:t>
            </a:r>
            <a:endParaRPr lang="en-US" b="1" dirty="0"/>
          </a:p>
        </p:txBody>
      </p:sp>
      <p:sp>
        <p:nvSpPr>
          <p:cNvPr id="3" name="Content Placeholder 2"/>
          <p:cNvSpPr>
            <a:spLocks noGrp="1"/>
          </p:cNvSpPr>
          <p:nvPr>
            <p:ph sz="quarter" idx="13"/>
          </p:nvPr>
        </p:nvSpPr>
        <p:spPr>
          <a:xfrm>
            <a:off x="685801" y="1598032"/>
            <a:ext cx="10394707" cy="3311189"/>
          </a:xfrm>
        </p:spPr>
        <p:txBody>
          <a:bodyPr/>
          <a:lstStyle/>
          <a:p>
            <a:pPr marL="0"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The </a:t>
            </a:r>
            <a:r>
              <a:rPr lang="en-US" sz="2800" dirty="0" err="1" smtClean="0">
                <a:latin typeface="Tahoma" panose="020B0604030504040204" pitchFamily="34" charset="0"/>
                <a:ea typeface="Tahoma" panose="020B0604030504040204" pitchFamily="34" charset="0"/>
                <a:cs typeface="Tahoma" panose="020B0604030504040204" pitchFamily="34" charset="0"/>
              </a:rPr>
              <a:t>Fda’S</a:t>
            </a:r>
            <a:r>
              <a:rPr lang="en-US" sz="2800" dirty="0" smtClean="0">
                <a:latin typeface="Tahoma" panose="020B0604030504040204" pitchFamily="34" charset="0"/>
                <a:ea typeface="Tahoma" panose="020B0604030504040204" pitchFamily="34" charset="0"/>
                <a:cs typeface="Tahoma" panose="020B0604030504040204" pitchFamily="34" charset="0"/>
              </a:rPr>
              <a:t>  Youth tobacco plan  priority areas</a:t>
            </a:r>
          </a:p>
          <a:p>
            <a:r>
              <a:rPr lang="en-US" dirty="0" smtClean="0">
                <a:latin typeface="Tahoma" panose="020B0604030504040204" pitchFamily="34" charset="0"/>
                <a:ea typeface="Tahoma" panose="020B0604030504040204" pitchFamily="34" charset="0"/>
                <a:cs typeface="Tahoma" panose="020B0604030504040204" pitchFamily="34" charset="0"/>
              </a:rPr>
              <a:t>Preventing youth access </a:t>
            </a:r>
          </a:p>
          <a:p>
            <a:r>
              <a:rPr lang="en-US" dirty="0" smtClean="0">
                <a:latin typeface="Tahoma" panose="020B0604030504040204" pitchFamily="34" charset="0"/>
                <a:ea typeface="Tahoma" panose="020B0604030504040204" pitchFamily="34" charset="0"/>
                <a:cs typeface="Tahoma" panose="020B0604030504040204" pitchFamily="34" charset="0"/>
              </a:rPr>
              <a:t>Regulating Marketing </a:t>
            </a:r>
          </a:p>
          <a:p>
            <a:r>
              <a:rPr lang="en-US" dirty="0" smtClean="0">
                <a:latin typeface="Tahoma" panose="020B0604030504040204" pitchFamily="34" charset="0"/>
                <a:ea typeface="Tahoma" panose="020B0604030504040204" pitchFamily="34" charset="0"/>
                <a:cs typeface="Tahoma" panose="020B0604030504040204" pitchFamily="34" charset="0"/>
              </a:rPr>
              <a:t>Educating Teens and Retailers</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2185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quarter" idx="13"/>
          </p:nvPr>
        </p:nvPicPr>
        <p:blipFill rotWithShape="1">
          <a:blip r:embed="rId3"/>
          <a:srcRect t="13652" b="51869"/>
          <a:stretch/>
        </p:blipFill>
        <p:spPr>
          <a:xfrm>
            <a:off x="359228" y="1519313"/>
            <a:ext cx="6129314" cy="4809897"/>
          </a:xfrm>
          <a:prstGeom prst="rect">
            <a:avLst/>
          </a:prstGeom>
        </p:spPr>
      </p:pic>
      <p:pic>
        <p:nvPicPr>
          <p:cNvPr id="8" name="Picture 7"/>
          <p:cNvPicPr>
            <a:picLocks noChangeAspect="1"/>
          </p:cNvPicPr>
          <p:nvPr/>
        </p:nvPicPr>
        <p:blipFill rotWithShape="1">
          <a:blip r:embed="rId3"/>
          <a:srcRect t="47680" b="11343"/>
          <a:stretch/>
        </p:blipFill>
        <p:spPr>
          <a:xfrm>
            <a:off x="6010746" y="1432148"/>
            <a:ext cx="5607034" cy="4897062"/>
          </a:xfrm>
          <a:prstGeom prst="rect">
            <a:avLst/>
          </a:prstGeom>
        </p:spPr>
      </p:pic>
      <p:sp>
        <p:nvSpPr>
          <p:cNvPr id="9" name="Rounded Rectangle 8"/>
          <p:cNvSpPr/>
          <p:nvPr/>
        </p:nvSpPr>
        <p:spPr>
          <a:xfrm>
            <a:off x="359228" y="531433"/>
            <a:ext cx="11258552" cy="987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pc="50" dirty="0" smtClean="0">
                <a:ln w="9525" cmpd="sng">
                  <a:solidFill>
                    <a:schemeClr val="accent1"/>
                  </a:solidFill>
                  <a:prstDash val="solid"/>
                </a:ln>
                <a:solidFill>
                  <a:srgbClr val="70AD47">
                    <a:tint val="1000"/>
                  </a:srgbClr>
                </a:solidFill>
                <a:effectLst>
                  <a:glow rad="38100">
                    <a:schemeClr val="accent1">
                      <a:alpha val="40000"/>
                    </a:schemeClr>
                  </a:glow>
                </a:effectLst>
              </a:rPr>
              <a:t>Milestones of FDA’s Comprehensive Plan for Tobacco &amp; Nicotine Regulation   </a:t>
            </a:r>
            <a:endParaRPr lang="en-US" sz="2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69642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Tobacco 21</a:t>
            </a:r>
            <a:endParaRPr lang="en-US" dirty="0"/>
          </a:p>
        </p:txBody>
      </p:sp>
      <p:pic>
        <p:nvPicPr>
          <p:cNvPr id="8" name="Content Placeholder 7"/>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52645" t="31026" b="42337"/>
          <a:stretch/>
        </p:blipFill>
        <p:spPr>
          <a:xfrm>
            <a:off x="6208083" y="1811360"/>
            <a:ext cx="5008481" cy="3645877"/>
          </a:xfrm>
        </p:spPr>
      </p:pic>
      <p:sp>
        <p:nvSpPr>
          <p:cNvPr id="9" name="TextBox 8"/>
          <p:cNvSpPr txBox="1"/>
          <p:nvPr/>
        </p:nvSpPr>
        <p:spPr>
          <a:xfrm>
            <a:off x="856682" y="1926139"/>
            <a:ext cx="4849637" cy="3416320"/>
          </a:xfrm>
          <a:prstGeom prst="rect">
            <a:avLst/>
          </a:prstGeom>
          <a:noFill/>
        </p:spPr>
        <p:txBody>
          <a:bodyPr wrap="square" rtlCol="0">
            <a:spAutoFit/>
          </a:bodyPr>
          <a:lstStyle/>
          <a:p>
            <a:pPr fontAlgn="base"/>
            <a:r>
              <a:rPr lang="en-US" dirty="0">
                <a:latin typeface="Tahoma" panose="020B0604030504040204" pitchFamily="34" charset="0"/>
                <a:ea typeface="Tahoma" panose="020B0604030504040204" pitchFamily="34" charset="0"/>
                <a:cs typeface="Tahoma" panose="020B0604030504040204" pitchFamily="34" charset="0"/>
              </a:rPr>
              <a:t>Texas 21 is a </a:t>
            </a:r>
            <a:r>
              <a:rPr lang="en-US" dirty="0">
                <a:latin typeface="Tahoma" panose="020B0604030504040204" pitchFamily="34" charset="0"/>
                <a:ea typeface="Tahoma" panose="020B0604030504040204" pitchFamily="34" charset="0"/>
                <a:cs typeface="Tahoma" panose="020B0604030504040204" pitchFamily="34" charset="0"/>
                <a:hlinkClick r:id="rId3"/>
              </a:rPr>
              <a:t>coalition of organizations</a:t>
            </a:r>
            <a:r>
              <a:rPr lang="en-US" dirty="0">
                <a:latin typeface="Tahoma" panose="020B0604030504040204" pitchFamily="34" charset="0"/>
                <a:ea typeface="Tahoma" panose="020B0604030504040204" pitchFamily="34" charset="0"/>
                <a:cs typeface="Tahoma" panose="020B0604030504040204" pitchFamily="34" charset="0"/>
              </a:rPr>
              <a:t> whose mission is to save lives by preventing tobacco use</a:t>
            </a:r>
            <a:r>
              <a:rPr lang="en-US" dirty="0" smtClean="0">
                <a:latin typeface="Tahoma" panose="020B0604030504040204" pitchFamily="34" charset="0"/>
                <a:ea typeface="Tahoma" panose="020B0604030504040204" pitchFamily="34" charset="0"/>
                <a:cs typeface="Tahoma" panose="020B0604030504040204" pitchFamily="34" charset="0"/>
              </a:rPr>
              <a:t>.</a:t>
            </a:r>
          </a:p>
          <a:p>
            <a:pPr fontAlgn="base"/>
            <a:endParaRPr lang="en-US" dirty="0">
              <a:latin typeface="Tahoma" panose="020B0604030504040204" pitchFamily="34" charset="0"/>
              <a:ea typeface="Tahoma" panose="020B0604030504040204" pitchFamily="34" charset="0"/>
              <a:cs typeface="Tahoma" panose="020B0604030504040204" pitchFamily="34" charset="0"/>
            </a:endParaRPr>
          </a:p>
          <a:p>
            <a:pPr fontAlgn="base"/>
            <a:r>
              <a:rPr lang="en-US" dirty="0">
                <a:latin typeface="Tahoma" panose="020B0604030504040204" pitchFamily="34" charset="0"/>
                <a:ea typeface="Tahoma" panose="020B0604030504040204" pitchFamily="34" charset="0"/>
                <a:cs typeface="Tahoma" panose="020B0604030504040204" pitchFamily="34" charset="0"/>
              </a:rPr>
              <a:t>About 95% of smokers start before age 21. In Texas, 10,400 kids become daily smokers every year. </a:t>
            </a:r>
            <a:r>
              <a:rPr lang="en-US" dirty="0" smtClean="0">
                <a:latin typeface="Tahoma" panose="020B0604030504040204" pitchFamily="34" charset="0"/>
                <a:ea typeface="Tahoma" panose="020B0604030504040204" pitchFamily="34" charset="0"/>
                <a:cs typeface="Tahoma" panose="020B0604030504040204" pitchFamily="34" charset="0"/>
              </a:rPr>
              <a:t> And </a:t>
            </a:r>
            <a:r>
              <a:rPr lang="en-US" dirty="0">
                <a:latin typeface="Tahoma" panose="020B0604030504040204" pitchFamily="34" charset="0"/>
                <a:ea typeface="Tahoma" panose="020B0604030504040204" pitchFamily="34" charset="0"/>
                <a:cs typeface="Tahoma" panose="020B0604030504040204" pitchFamily="34" charset="0"/>
              </a:rPr>
              <a:t>one-third of them will die prematurely as a result</a:t>
            </a:r>
            <a:r>
              <a:rPr lang="en-US" dirty="0" smtClean="0">
                <a:latin typeface="Tahoma" panose="020B0604030504040204" pitchFamily="34" charset="0"/>
                <a:ea typeface="Tahoma" panose="020B0604030504040204" pitchFamily="34" charset="0"/>
                <a:cs typeface="Tahoma" panose="020B0604030504040204" pitchFamily="34" charset="0"/>
              </a:rPr>
              <a:t>.</a:t>
            </a:r>
          </a:p>
          <a:p>
            <a:pPr fontAlgn="base"/>
            <a:endParaRPr lang="en-US" dirty="0">
              <a:latin typeface="Tahoma" panose="020B0604030504040204" pitchFamily="34" charset="0"/>
              <a:ea typeface="Tahoma" panose="020B0604030504040204" pitchFamily="34" charset="0"/>
              <a:cs typeface="Tahoma" panose="020B0604030504040204" pitchFamily="34" charset="0"/>
            </a:endParaRPr>
          </a:p>
          <a:p>
            <a:pPr fontAlgn="base"/>
            <a:r>
              <a:rPr lang="en-US" dirty="0" smtClean="0">
                <a:latin typeface="Tahoma" panose="020B0604030504040204" pitchFamily="34" charset="0"/>
                <a:ea typeface="Tahoma" panose="020B0604030504040204" pitchFamily="34" charset="0"/>
                <a:cs typeface="Tahoma" panose="020B0604030504040204" pitchFamily="34" charset="0"/>
              </a:rPr>
              <a:t>In Texas, nearly 70 % of voters support a law to raise the tobacco sales age to 21.</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10" name="TextBox 9"/>
          <p:cNvSpPr txBox="1"/>
          <p:nvPr/>
        </p:nvSpPr>
        <p:spPr>
          <a:xfrm>
            <a:off x="7812911" y="5873207"/>
            <a:ext cx="1798826" cy="369332"/>
          </a:xfrm>
          <a:prstGeom prst="rect">
            <a:avLst/>
          </a:prstGeom>
          <a:noFill/>
        </p:spPr>
        <p:txBody>
          <a:bodyPr wrap="none" rtlCol="0">
            <a:spAutoFit/>
          </a:bodyPr>
          <a:lstStyle/>
          <a:p>
            <a:r>
              <a:rPr lang="en-US" dirty="0" smtClean="0">
                <a:solidFill>
                  <a:srgbClr val="C00000"/>
                </a:solidFill>
              </a:rPr>
              <a:t>www.Texas21.org</a:t>
            </a:r>
            <a:endParaRPr lang="en-US" dirty="0">
              <a:solidFill>
                <a:srgbClr val="C00000"/>
              </a:solidFill>
            </a:endParaRPr>
          </a:p>
        </p:txBody>
      </p:sp>
    </p:spTree>
    <p:extLst>
      <p:ext uri="{BB962C8B-B14F-4D97-AF65-F5344CB8AC3E}">
        <p14:creationId xmlns:p14="http://schemas.microsoft.com/office/powerpoint/2010/main" val="2678296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Advocating for Tobacco policies </a:t>
            </a:r>
            <a:br>
              <a:rPr lang="en-US" dirty="0" smtClean="0"/>
            </a:br>
            <a:r>
              <a:rPr lang="en-US" dirty="0" smtClean="0"/>
              <a:t>for your Community</a:t>
            </a:r>
            <a:endParaRPr lang="en-US" dirty="0"/>
          </a:p>
        </p:txBody>
      </p:sp>
      <p:sp>
        <p:nvSpPr>
          <p:cNvPr id="3" name="Content Placeholder 2"/>
          <p:cNvSpPr>
            <a:spLocks noGrp="1"/>
          </p:cNvSpPr>
          <p:nvPr>
            <p:ph sz="quarter" idx="13"/>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Write a letter to the editor</a:t>
            </a:r>
          </a:p>
          <a:p>
            <a:r>
              <a:rPr lang="en-US" dirty="0" smtClean="0">
                <a:latin typeface="Tahoma" panose="020B0604030504040204" pitchFamily="34" charset="0"/>
                <a:ea typeface="Tahoma" panose="020B0604030504040204" pitchFamily="34" charset="0"/>
                <a:cs typeface="Tahoma" panose="020B0604030504040204" pitchFamily="34" charset="0"/>
              </a:rPr>
              <a:t>Call a talk show</a:t>
            </a:r>
          </a:p>
          <a:p>
            <a:r>
              <a:rPr lang="en-US" dirty="0" smtClean="0">
                <a:latin typeface="Tahoma" panose="020B0604030504040204" pitchFamily="34" charset="0"/>
                <a:ea typeface="Tahoma" panose="020B0604030504040204" pitchFamily="34" charset="0"/>
                <a:cs typeface="Tahoma" panose="020B0604030504040204" pitchFamily="34" charset="0"/>
              </a:rPr>
              <a:t>Send a letter to your legislator (School Board member,  city Council, County commissioner)</a:t>
            </a:r>
          </a:p>
          <a:p>
            <a:r>
              <a:rPr lang="en-US" dirty="0" smtClean="0">
                <a:latin typeface="Tahoma" panose="020B0604030504040204" pitchFamily="34" charset="0"/>
                <a:ea typeface="Tahoma" panose="020B0604030504040204" pitchFamily="34" charset="0"/>
                <a:cs typeface="Tahoma" panose="020B0604030504040204" pitchFamily="34" charset="0"/>
              </a:rPr>
              <a:t>Meet a legislator face to face</a:t>
            </a:r>
          </a:p>
          <a:p>
            <a:r>
              <a:rPr lang="en-US" dirty="0" smtClean="0">
                <a:latin typeface="Tahoma" panose="020B0604030504040204" pitchFamily="34" charset="0"/>
                <a:ea typeface="Tahoma" panose="020B0604030504040204" pitchFamily="34" charset="0"/>
                <a:cs typeface="Tahoma" panose="020B0604030504040204" pitchFamily="34" charset="0"/>
              </a:rPr>
              <a:t>Social media outreach (@</a:t>
            </a:r>
            <a:r>
              <a:rPr lang="en-US" dirty="0" err="1" smtClean="0">
                <a:latin typeface="Tahoma" panose="020B0604030504040204" pitchFamily="34" charset="0"/>
                <a:ea typeface="Tahoma" panose="020B0604030504040204" pitchFamily="34" charset="0"/>
                <a:cs typeface="Tahoma" panose="020B0604030504040204" pitchFamily="34" charset="0"/>
              </a:rPr>
              <a:t>TexasTobacco</a:t>
            </a:r>
            <a:r>
              <a:rPr lang="en-US" dirty="0" smtClean="0">
                <a:latin typeface="Tahoma" panose="020B0604030504040204" pitchFamily="34" charset="0"/>
                <a:ea typeface="Tahoma" panose="020B0604030504040204" pitchFamily="34" charset="0"/>
                <a:cs typeface="Tahoma" panose="020B0604030504040204" pitchFamily="34" charset="0"/>
              </a:rPr>
              <a:t> 21, @</a:t>
            </a:r>
            <a:r>
              <a:rPr lang="en-US" dirty="0" err="1" smtClean="0">
                <a:latin typeface="Tahoma" panose="020B0604030504040204" pitchFamily="34" charset="0"/>
                <a:ea typeface="Tahoma" panose="020B0604030504040204" pitchFamily="34" charset="0"/>
                <a:cs typeface="Tahoma" panose="020B0604030504040204" pitchFamily="34" charset="0"/>
              </a:rPr>
              <a:t>acscantexas</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peersagainsttobacco</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etc</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21682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0"/>
            <a:ext cx="8229600" cy="3124200"/>
          </a:xfrm>
        </p:spPr>
        <p:txBody>
          <a:bodyPr>
            <a:normAutofit/>
          </a:bodyPr>
          <a:lstStyle/>
          <a:p>
            <a:r>
              <a:rPr lang="en-US" dirty="0" smtClean="0"/>
              <a:t>Tobacco products: </a:t>
            </a:r>
            <a:br>
              <a:rPr lang="en-US" dirty="0" smtClean="0"/>
            </a:br>
            <a:r>
              <a:rPr lang="en-US" dirty="0" smtClean="0"/>
              <a:t>Marketing then and now</a:t>
            </a:r>
            <a:endParaRPr lang="en-US" dirty="0"/>
          </a:p>
        </p:txBody>
      </p:sp>
    </p:spTree>
    <p:extLst>
      <p:ext uri="{BB962C8B-B14F-4D97-AF65-F5344CB8AC3E}">
        <p14:creationId xmlns:p14="http://schemas.microsoft.com/office/powerpoint/2010/main" val="2265265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0"/>
            <a:ext cx="9144000" cy="6781800"/>
          </a:xfrm>
          <a:prstGeom prst="rect">
            <a:avLst/>
          </a:prstGeom>
        </p:spPr>
      </p:pic>
      <p:sp>
        <p:nvSpPr>
          <p:cNvPr id="5" name="TextBox 4"/>
          <p:cNvSpPr txBox="1"/>
          <p:nvPr/>
        </p:nvSpPr>
        <p:spPr>
          <a:xfrm>
            <a:off x="4572000" y="6858000"/>
            <a:ext cx="2667000" cy="369332"/>
          </a:xfrm>
          <a:prstGeom prst="rect">
            <a:avLst/>
          </a:prstGeom>
          <a:noFill/>
        </p:spPr>
        <p:txBody>
          <a:bodyPr wrap="square" rtlCol="0">
            <a:spAutoFit/>
          </a:bodyPr>
          <a:lstStyle/>
          <a:p>
            <a:pPr algn="ctr"/>
            <a:r>
              <a:rPr lang="en-US" b="1" dirty="0"/>
              <a:t>1930 </a:t>
            </a:r>
            <a:r>
              <a:rPr lang="en-US" b="1" dirty="0" err="1"/>
              <a:t>vs</a:t>
            </a:r>
            <a:r>
              <a:rPr lang="en-US" b="1" dirty="0"/>
              <a:t> 2012</a:t>
            </a:r>
          </a:p>
        </p:txBody>
      </p:sp>
    </p:spTree>
    <p:extLst>
      <p:ext uri="{BB962C8B-B14F-4D97-AF65-F5344CB8AC3E}">
        <p14:creationId xmlns:p14="http://schemas.microsoft.com/office/powerpoint/2010/main" val="1543918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177" y="297329"/>
            <a:ext cx="10396882" cy="1151965"/>
          </a:xfrm>
        </p:spPr>
        <p:txBody>
          <a:bodyPr/>
          <a:lstStyle/>
          <a:p>
            <a:r>
              <a:rPr lang="en-US" dirty="0" smtClean="0"/>
              <a:t>Overview</a:t>
            </a:r>
            <a:endParaRPr lang="en-US" dirty="0"/>
          </a:p>
        </p:txBody>
      </p:sp>
      <p:sp>
        <p:nvSpPr>
          <p:cNvPr id="3" name="Content Placeholder 2"/>
          <p:cNvSpPr>
            <a:spLocks noGrp="1"/>
          </p:cNvSpPr>
          <p:nvPr>
            <p:ph sz="quarter" idx="13"/>
          </p:nvPr>
        </p:nvSpPr>
        <p:spPr>
          <a:xfrm>
            <a:off x="1018239" y="1724212"/>
            <a:ext cx="8275171" cy="3489046"/>
          </a:xfrm>
        </p:spPr>
        <p:txBody>
          <a:bodyPr>
            <a:noAutofit/>
          </a:bodyPr>
          <a:lstStyle/>
          <a:p>
            <a:r>
              <a:rPr lang="en-US" sz="2800" cap="none" dirty="0" smtClean="0">
                <a:latin typeface="Tahoma" panose="020B0604030504040204" pitchFamily="34" charset="0"/>
                <a:ea typeface="Tahoma" panose="020B0604030504040204" pitchFamily="34" charset="0"/>
                <a:cs typeface="Tahoma" panose="020B0604030504040204" pitchFamily="34" charset="0"/>
              </a:rPr>
              <a:t>Dangers Of Tobacco Use</a:t>
            </a:r>
          </a:p>
          <a:p>
            <a:r>
              <a:rPr lang="en-US" sz="2800" cap="none" dirty="0" smtClean="0">
                <a:latin typeface="Tahoma" panose="020B0604030504040204" pitchFamily="34" charset="0"/>
                <a:ea typeface="Tahoma" panose="020B0604030504040204" pitchFamily="34" charset="0"/>
                <a:cs typeface="Tahoma" panose="020B0604030504040204" pitchFamily="34" charset="0"/>
              </a:rPr>
              <a:t>Tobacco Use And High Risk Populations</a:t>
            </a:r>
          </a:p>
          <a:p>
            <a:r>
              <a:rPr lang="en-US" sz="2800" cap="none" dirty="0" smtClean="0">
                <a:latin typeface="Tahoma" panose="020B0604030504040204" pitchFamily="34" charset="0"/>
                <a:ea typeface="Tahoma" panose="020B0604030504040204" pitchFamily="34" charset="0"/>
                <a:cs typeface="Tahoma" panose="020B0604030504040204" pitchFamily="34" charset="0"/>
              </a:rPr>
              <a:t>Tobacco Products And Marketing</a:t>
            </a:r>
          </a:p>
          <a:p>
            <a:r>
              <a:rPr lang="en-US" sz="2800" cap="none" dirty="0" smtClean="0">
                <a:latin typeface="Tahoma" panose="020B0604030504040204" pitchFamily="34" charset="0"/>
                <a:ea typeface="Tahoma" panose="020B0604030504040204" pitchFamily="34" charset="0"/>
                <a:cs typeface="Tahoma" panose="020B0604030504040204" pitchFamily="34" charset="0"/>
              </a:rPr>
              <a:t> National Guidelines And Policies</a:t>
            </a:r>
          </a:p>
          <a:p>
            <a:r>
              <a:rPr lang="en-US" sz="2800" cap="none" dirty="0" smtClean="0">
                <a:latin typeface="Tahoma" panose="020B0604030504040204" pitchFamily="34" charset="0"/>
                <a:ea typeface="Tahoma" panose="020B0604030504040204" pitchFamily="34" charset="0"/>
                <a:cs typeface="Tahoma" panose="020B0604030504040204" pitchFamily="34" charset="0"/>
              </a:rPr>
              <a:t>Ask-Advise-Refer</a:t>
            </a:r>
          </a:p>
          <a:p>
            <a:r>
              <a:rPr lang="en-US" sz="2800" cap="none" dirty="0" smtClean="0">
                <a:latin typeface="Tahoma" panose="020B0604030504040204" pitchFamily="34" charset="0"/>
                <a:ea typeface="Tahoma" panose="020B0604030504040204" pitchFamily="34" charset="0"/>
                <a:cs typeface="Tahoma" panose="020B0604030504040204" pitchFamily="34" charset="0"/>
              </a:rPr>
              <a:t>Referral Tools</a:t>
            </a:r>
          </a:p>
          <a:p>
            <a:r>
              <a:rPr lang="en-US" sz="2800" cap="none" dirty="0" smtClean="0">
                <a:latin typeface="Tahoma" panose="020B0604030504040204" pitchFamily="34" charset="0"/>
                <a:ea typeface="Tahoma" panose="020B0604030504040204" pitchFamily="34" charset="0"/>
                <a:cs typeface="Tahoma" panose="020B0604030504040204" pitchFamily="34" charset="0"/>
              </a:rPr>
              <a:t>Connecting to Your Community</a:t>
            </a:r>
            <a:endParaRPr lang="en-US" sz="2800" cap="non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2273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30" y="196588"/>
            <a:ext cx="7797662" cy="1151965"/>
          </a:xfrm>
        </p:spPr>
        <p:txBody>
          <a:bodyPr/>
          <a:lstStyle/>
          <a:p>
            <a:r>
              <a:rPr lang="es-ES_tradnl" dirty="0" smtClean="0"/>
              <a:t>Marketing Tobacco</a:t>
            </a:r>
            <a:endParaRPr lang="es-ES_tradnl" dirty="0"/>
          </a:p>
        </p:txBody>
      </p:sp>
      <p:sp>
        <p:nvSpPr>
          <p:cNvPr id="3" name="Content Placeholder 2"/>
          <p:cNvSpPr>
            <a:spLocks noGrp="1"/>
          </p:cNvSpPr>
          <p:nvPr>
            <p:ph sz="quarter" idx="13"/>
          </p:nvPr>
        </p:nvSpPr>
        <p:spPr>
          <a:xfrm>
            <a:off x="724449" y="1355162"/>
            <a:ext cx="5458854" cy="4119127"/>
          </a:xfrm>
        </p:spPr>
        <p:txBody>
          <a:bodyPr>
            <a:normAutofit fontScale="85000" lnSpcReduction="10000"/>
          </a:bodyPr>
          <a:lstStyle/>
          <a:p>
            <a:r>
              <a:rPr lang="en-US" cap="none" dirty="0" smtClean="0">
                <a:latin typeface="Tahoma" panose="020B0604030504040204" pitchFamily="34" charset="0"/>
                <a:ea typeface="Tahoma" panose="020B0604030504040204" pitchFamily="34" charset="0"/>
                <a:cs typeface="Tahoma" panose="020B0604030504040204" pitchFamily="34" charset="0"/>
              </a:rPr>
              <a:t>Advertising that is attractive to youth</a:t>
            </a:r>
          </a:p>
          <a:p>
            <a:r>
              <a:rPr lang="en-US" cap="none" dirty="0" smtClean="0">
                <a:latin typeface="Tahoma" panose="020B0604030504040204" pitchFamily="34" charset="0"/>
                <a:ea typeface="Tahoma" panose="020B0604030504040204" pitchFamily="34" charset="0"/>
                <a:cs typeface="Tahoma" panose="020B0604030504040204" pitchFamily="34" charset="0"/>
              </a:rPr>
              <a:t>Themes exploit personal values</a:t>
            </a:r>
          </a:p>
          <a:p>
            <a:r>
              <a:rPr lang="en-US" cap="none" dirty="0" smtClean="0">
                <a:latin typeface="Tahoma" panose="020B0604030504040204" pitchFamily="34" charset="0"/>
                <a:ea typeface="Tahoma" panose="020B0604030504040204" pitchFamily="34" charset="0"/>
                <a:cs typeface="Tahoma" panose="020B0604030504040204" pitchFamily="34" charset="0"/>
              </a:rPr>
              <a:t>Targets diverse communities such as gay men, African American and Hispanic-Latino communities</a:t>
            </a:r>
          </a:p>
          <a:p>
            <a:r>
              <a:rPr lang="en-US" cap="none" dirty="0" smtClean="0">
                <a:latin typeface="Tahoma" panose="020B0604030504040204" pitchFamily="34" charset="0"/>
                <a:ea typeface="Tahoma" panose="020B0604030504040204" pitchFamily="34" charset="0"/>
                <a:cs typeface="Tahoma" panose="020B0604030504040204" pitchFamily="34" charset="0"/>
              </a:rPr>
              <a:t>Sponsorship of diverse events including using languages other than English</a:t>
            </a:r>
          </a:p>
          <a:p>
            <a:r>
              <a:rPr lang="en-US" cap="none" dirty="0" smtClean="0">
                <a:latin typeface="Tahoma" panose="020B0604030504040204" pitchFamily="34" charset="0"/>
                <a:ea typeface="Tahoma" panose="020B0604030504040204" pitchFamily="34" charset="0"/>
                <a:cs typeface="Tahoma" panose="020B0604030504040204" pitchFamily="34" charset="0"/>
              </a:rPr>
              <a:t>Contributions to community organizations</a:t>
            </a:r>
          </a:p>
          <a:p>
            <a:r>
              <a:rPr lang="en-US" cap="none" dirty="0" smtClean="0">
                <a:latin typeface="Tahoma" panose="020B0604030504040204" pitchFamily="34" charset="0"/>
                <a:ea typeface="Tahoma" panose="020B0604030504040204" pitchFamily="34" charset="0"/>
                <a:cs typeface="Tahoma" panose="020B0604030504040204" pitchFamily="34" charset="0"/>
              </a:rPr>
              <a:t>Marketing campaigns that hide the truth, e.g. “Tobacco is wacko” (adolescents) </a:t>
            </a:r>
          </a:p>
          <a:p>
            <a:r>
              <a:rPr lang="en-US" i="1" cap="none" dirty="0" smtClean="0">
                <a:latin typeface="Tahoma" panose="020B0604030504040204" pitchFamily="34" charset="0"/>
                <a:ea typeface="Tahoma" panose="020B0604030504040204" pitchFamily="34" charset="0"/>
                <a:cs typeface="Tahoma" panose="020B0604030504040204" pitchFamily="34" charset="0"/>
              </a:rPr>
              <a:t>Lack of truth about the danger of tobacco and risk of addiction</a:t>
            </a:r>
            <a:endParaRPr lang="es-ES_tradnl" cap="none" dirty="0" smtClean="0">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5877">
            <a:off x="8041557" y="2322153"/>
            <a:ext cx="3079600" cy="20560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obacco marketing to minor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83149">
            <a:off x="5893407" y="2667386"/>
            <a:ext cx="2667000" cy="19935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50715_OUT_TobaccoProm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5471">
            <a:off x="7214816" y="4231981"/>
            <a:ext cx="3352800" cy="23944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8706" y="628969"/>
            <a:ext cx="2836206" cy="183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5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27342" y="838201"/>
            <a:ext cx="9241833" cy="3763963"/>
          </a:xfrm>
        </p:spPr>
        <p:txBody>
          <a:bodyPr>
            <a:normAutofit/>
          </a:bodyPr>
          <a:lstStyle/>
          <a:p>
            <a:pPr marL="0" indent="0" algn="ctr">
              <a:buNone/>
            </a:pPr>
            <a:endParaRPr lang="en-US" sz="3600" dirty="0" smtClean="0"/>
          </a:p>
          <a:p>
            <a:pPr marL="0" indent="0">
              <a:buNone/>
            </a:pPr>
            <a:r>
              <a:rPr lang="en-US" sz="3600" dirty="0" smtClean="0">
                <a:solidFill>
                  <a:srgbClr val="002060"/>
                </a:solidFill>
              </a:rPr>
              <a:t>What do you see as the most pressing issue related to tobacco products and the populations you serve?</a:t>
            </a:r>
            <a:endParaRPr lang="en-US" sz="3600" dirty="0">
              <a:solidFill>
                <a:srgbClr val="002060"/>
              </a:solidFill>
            </a:endParaRPr>
          </a:p>
        </p:txBody>
      </p:sp>
    </p:spTree>
    <p:extLst>
      <p:ext uri="{BB962C8B-B14F-4D97-AF65-F5344CB8AC3E}">
        <p14:creationId xmlns:p14="http://schemas.microsoft.com/office/powerpoint/2010/main" val="2788636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z="3600" dirty="0"/>
              <a:t>Dangers of tobacco use in the USA:</a:t>
            </a:r>
            <a:r>
              <a:rPr lang="en-US" sz="3600" b="1" dirty="0"/>
              <a:t/>
            </a:r>
            <a:br>
              <a:rPr lang="en-US" sz="3600" b="1" dirty="0"/>
            </a:br>
            <a:endParaRPr lang="en-US" sz="2600" dirty="0"/>
          </a:p>
        </p:txBody>
      </p:sp>
      <p:sp>
        <p:nvSpPr>
          <p:cNvPr id="17411" name="Rectangle 3"/>
          <p:cNvSpPr>
            <a:spLocks noGrp="1" noChangeArrowheads="1"/>
          </p:cNvSpPr>
          <p:nvPr>
            <p:ph sz="quarter" idx="13"/>
          </p:nvPr>
        </p:nvSpPr>
        <p:spPr>
          <a:xfrm>
            <a:off x="685801" y="1850950"/>
            <a:ext cx="5877838" cy="3311189"/>
          </a:xfrm>
        </p:spPr>
        <p:txBody>
          <a:bodyPr>
            <a:normAutofit/>
          </a:bodyPr>
          <a:lstStyle/>
          <a:p>
            <a:r>
              <a:rPr lang="en-US" cap="none" dirty="0" smtClean="0">
                <a:latin typeface="Tahoma" panose="020B0604030504040204" pitchFamily="34" charset="0"/>
                <a:ea typeface="Tahoma" panose="020B0604030504040204" pitchFamily="34" charset="0"/>
                <a:cs typeface="Tahoma" panose="020B0604030504040204" pitchFamily="34" charset="0"/>
              </a:rPr>
              <a:t>46.6 million adults age 18+ are smokers</a:t>
            </a:r>
          </a:p>
          <a:p>
            <a:r>
              <a:rPr lang="en-US" cap="none" dirty="0" smtClean="0">
                <a:latin typeface="Tahoma" panose="020B0604030504040204" pitchFamily="34" charset="0"/>
                <a:ea typeface="Tahoma" panose="020B0604030504040204" pitchFamily="34" charset="0"/>
                <a:cs typeface="Tahoma" panose="020B0604030504040204" pitchFamily="34" charset="0"/>
              </a:rPr>
              <a:t>Approximately 443,000 adults die annually from an illness attributed to smoking</a:t>
            </a:r>
          </a:p>
          <a:p>
            <a:r>
              <a:rPr lang="en-US" cap="none" dirty="0" smtClean="0">
                <a:latin typeface="Tahoma" panose="020B0604030504040204" pitchFamily="34" charset="0"/>
                <a:ea typeface="Tahoma" panose="020B0604030504040204" pitchFamily="34" charset="0"/>
                <a:cs typeface="Tahoma" panose="020B0604030504040204" pitchFamily="34" charset="0"/>
              </a:rPr>
              <a:t>8.6 million people live with a serious illness caused by smoking</a:t>
            </a:r>
          </a:p>
          <a:p>
            <a:r>
              <a:rPr lang="en-US" cap="none" dirty="0" smtClean="0">
                <a:latin typeface="Tahoma" panose="020B0604030504040204" pitchFamily="34" charset="0"/>
                <a:ea typeface="Tahoma" panose="020B0604030504040204" pitchFamily="34" charset="0"/>
                <a:cs typeface="Tahoma" panose="020B0604030504040204" pitchFamily="34" charset="0"/>
              </a:rPr>
              <a:t>$17.5 billion annual medical costs due to smoking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526" y="1837765"/>
            <a:ext cx="4876800" cy="3337560"/>
          </a:xfrm>
          <a:prstGeom prst="rect">
            <a:avLst/>
          </a:prstGeom>
        </p:spPr>
      </p:pic>
    </p:spTree>
    <p:extLst>
      <p:ext uri="{BB962C8B-B14F-4D97-AF65-F5344CB8AC3E}">
        <p14:creationId xmlns:p14="http://schemas.microsoft.com/office/powerpoint/2010/main" val="2182442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825" y="518459"/>
            <a:ext cx="10396882" cy="1151965"/>
          </a:xfrm>
        </p:spPr>
        <p:txBody>
          <a:bodyPr/>
          <a:lstStyle/>
          <a:p>
            <a:r>
              <a:rPr lang="en-US" dirty="0"/>
              <a:t>Dangers of tobacco use</a:t>
            </a:r>
          </a:p>
        </p:txBody>
      </p:sp>
      <p:sp>
        <p:nvSpPr>
          <p:cNvPr id="3" name="Content Placeholder 2"/>
          <p:cNvSpPr>
            <a:spLocks noGrp="1"/>
          </p:cNvSpPr>
          <p:nvPr>
            <p:ph sz="quarter" idx="13"/>
          </p:nvPr>
        </p:nvSpPr>
        <p:spPr>
          <a:xfrm>
            <a:off x="679825" y="1446306"/>
            <a:ext cx="4513728" cy="4007981"/>
          </a:xfrm>
        </p:spPr>
        <p:txBody>
          <a:bodyPr>
            <a:normAutofit/>
          </a:bodyPr>
          <a:lstStyle/>
          <a:p>
            <a:r>
              <a:rPr lang="en-US" cap="none" dirty="0" smtClean="0">
                <a:latin typeface="Tahoma" panose="020B0604030504040204" pitchFamily="34" charset="0"/>
                <a:ea typeface="Tahoma" panose="020B0604030504040204" pitchFamily="34" charset="0"/>
                <a:cs typeface="Tahoma" panose="020B0604030504040204" pitchFamily="34" charset="0"/>
              </a:rPr>
              <a:t>Cancer</a:t>
            </a:r>
          </a:p>
          <a:p>
            <a:r>
              <a:rPr lang="en-US" cap="none" dirty="0" smtClean="0">
                <a:latin typeface="Tahoma" panose="020B0604030504040204" pitchFamily="34" charset="0"/>
                <a:ea typeface="Tahoma" panose="020B0604030504040204" pitchFamily="34" charset="0"/>
                <a:cs typeface="Tahoma" panose="020B0604030504040204" pitchFamily="34" charset="0"/>
              </a:rPr>
              <a:t>Smoking causes 90% of lung cancer deaths in women and 80% in men</a:t>
            </a:r>
          </a:p>
          <a:p>
            <a:r>
              <a:rPr lang="en-US" cap="none" dirty="0" smtClean="0">
                <a:latin typeface="Tahoma" panose="020B0604030504040204" pitchFamily="34" charset="0"/>
                <a:ea typeface="Tahoma" panose="020B0604030504040204" pitchFamily="34" charset="0"/>
                <a:cs typeface="Tahoma" panose="020B0604030504040204" pitchFamily="34" charset="0"/>
              </a:rPr>
              <a:t>Cardiovascular Disease</a:t>
            </a:r>
          </a:p>
          <a:p>
            <a:r>
              <a:rPr lang="en-US" cap="none" dirty="0" smtClean="0">
                <a:latin typeface="Tahoma" panose="020B0604030504040204" pitchFamily="34" charset="0"/>
                <a:ea typeface="Tahoma" panose="020B0604030504040204" pitchFamily="34" charset="0"/>
                <a:cs typeface="Tahoma" panose="020B0604030504040204" pitchFamily="34" charset="0"/>
              </a:rPr>
              <a:t>Asthma &amp; other Respiratory Diseases </a:t>
            </a:r>
          </a:p>
          <a:p>
            <a:r>
              <a:rPr lang="en-US" cap="none" dirty="0" smtClean="0">
                <a:latin typeface="Tahoma" panose="020B0604030504040204" pitchFamily="34" charset="0"/>
                <a:ea typeface="Tahoma" panose="020B0604030504040204" pitchFamily="34" charset="0"/>
                <a:cs typeface="Tahoma" panose="020B0604030504040204" pitchFamily="34" charset="0"/>
              </a:rPr>
              <a:t>Diabetes</a:t>
            </a:r>
          </a:p>
          <a:p>
            <a:r>
              <a:rPr lang="en-US" cap="none" dirty="0" smtClean="0">
                <a:latin typeface="Tahoma" panose="020B0604030504040204" pitchFamily="34" charset="0"/>
                <a:ea typeface="Tahoma" panose="020B0604030504040204" pitchFamily="34" charset="0"/>
                <a:cs typeface="Tahoma" panose="020B0604030504040204" pitchFamily="34" charset="0"/>
              </a:rPr>
              <a:t>Male and Female Fertility</a:t>
            </a:r>
          </a:p>
        </p:txBody>
      </p:sp>
      <p:pic>
        <p:nvPicPr>
          <p:cNvPr id="1026" name="Picture 2" descr="Image result for tobacco effect on 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575" y="1491887"/>
            <a:ext cx="4933106"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8117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82044" y="153946"/>
            <a:ext cx="7735095" cy="933450"/>
          </a:xfrm>
        </p:spPr>
        <p:txBody>
          <a:bodyPr>
            <a:normAutofit/>
          </a:bodyPr>
          <a:lstStyle/>
          <a:p>
            <a:pPr>
              <a:lnSpc>
                <a:spcPct val="90000"/>
              </a:lnSpc>
              <a:defRPr/>
            </a:pPr>
            <a:r>
              <a:rPr lang="en-US" sz="3900" dirty="0"/>
              <a:t>The dangers of tobacco use</a:t>
            </a:r>
          </a:p>
        </p:txBody>
      </p:sp>
      <p:sp>
        <p:nvSpPr>
          <p:cNvPr id="202755" name="Text Box 3"/>
          <p:cNvSpPr txBox="1">
            <a:spLocks noChangeArrowheads="1"/>
          </p:cNvSpPr>
          <p:nvPr/>
        </p:nvSpPr>
        <p:spPr bwMode="auto">
          <a:xfrm>
            <a:off x="8962418" y="5713446"/>
            <a:ext cx="1952016" cy="369332"/>
          </a:xfrm>
          <a:prstGeom prst="rect">
            <a:avLst/>
          </a:prstGeom>
          <a:noFill/>
          <a:ln w="9525">
            <a:noFill/>
            <a:miter lim="800000"/>
            <a:headEnd/>
            <a:tailEnd/>
          </a:ln>
          <a:effectLst/>
        </p:spPr>
        <p:txBody>
          <a:bodyPr wrap="square">
            <a:spAutoFit/>
          </a:bodyPr>
          <a:lstStyle/>
          <a:p>
            <a:pPr algn="ctr" eaLnBrk="1" hangingPunct="1">
              <a:defRPr/>
            </a:pPr>
            <a:r>
              <a:rPr lang="en-US" b="1" dirty="0">
                <a:solidFill>
                  <a:srgbClr val="6699FF"/>
                </a:solidFill>
              </a:rPr>
              <a:t>CP1146669-2</a:t>
            </a:r>
            <a:endParaRPr lang="en-US" b="1" dirty="0">
              <a:effectLst>
                <a:outerShdw blurRad="38100" dist="38100" dir="2700000" algn="tl">
                  <a:srgbClr val="000000"/>
                </a:outerShdw>
              </a:effectLst>
            </a:endParaRPr>
          </a:p>
        </p:txBody>
      </p:sp>
      <p:grpSp>
        <p:nvGrpSpPr>
          <p:cNvPr id="2" name="Group 4"/>
          <p:cNvGrpSpPr>
            <a:grpSpLocks/>
          </p:cNvGrpSpPr>
          <p:nvPr/>
        </p:nvGrpSpPr>
        <p:grpSpPr bwMode="auto">
          <a:xfrm>
            <a:off x="2002163" y="1709488"/>
            <a:ext cx="2454330" cy="3896761"/>
            <a:chOff x="1027" y="1392"/>
            <a:chExt cx="1322" cy="2426"/>
          </a:xfrm>
        </p:grpSpPr>
        <p:sp>
          <p:nvSpPr>
            <p:cNvPr id="202757" name="Text Box 5"/>
            <p:cNvSpPr txBox="1">
              <a:spLocks noChangeArrowheads="1"/>
            </p:cNvSpPr>
            <p:nvPr/>
          </p:nvSpPr>
          <p:spPr bwMode="auto">
            <a:xfrm>
              <a:off x="1027" y="3367"/>
              <a:ext cx="569" cy="451"/>
            </a:xfrm>
            <a:prstGeom prst="rect">
              <a:avLst/>
            </a:prstGeom>
            <a:noFill/>
            <a:ln w="38100">
              <a:noFill/>
              <a:miter lim="800000"/>
              <a:headEnd/>
              <a:tailEnd/>
            </a:ln>
            <a:effectLst>
              <a:outerShdw dist="35921" dir="2700000" algn="ctr" rotWithShape="0">
                <a:schemeClr val="bg2"/>
              </a:outerShdw>
            </a:effectLst>
          </p:spPr>
          <p:txBody>
            <a:bodyPr wrap="none">
              <a:spAutoFit/>
            </a:bodyPr>
            <a:lstStyle/>
            <a:p>
              <a:pPr algn="ctr" eaLnBrk="1" hangingPunct="1">
                <a:lnSpc>
                  <a:spcPct val="90000"/>
                </a:lnSpc>
                <a:defRPr/>
              </a:pPr>
              <a:r>
                <a:rPr lang="en-US" sz="1500" dirty="0">
                  <a:latin typeface="Arial" panose="020B0604020202020204" pitchFamily="34" charset="0"/>
                  <a:cs typeface="Arial" panose="020B0604020202020204" pitchFamily="34" charset="0"/>
                </a:rPr>
                <a:t>Annual</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smoking</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deaths</a:t>
              </a:r>
            </a:p>
          </p:txBody>
        </p:sp>
        <p:sp>
          <p:nvSpPr>
            <p:cNvPr id="202758" name="Text Box 6"/>
            <p:cNvSpPr txBox="1">
              <a:spLocks noChangeArrowheads="1"/>
            </p:cNvSpPr>
            <p:nvPr/>
          </p:nvSpPr>
          <p:spPr bwMode="auto">
            <a:xfrm>
              <a:off x="1540" y="3367"/>
              <a:ext cx="809" cy="445"/>
            </a:xfrm>
            <a:prstGeom prst="rect">
              <a:avLst/>
            </a:prstGeom>
            <a:noFill/>
            <a:ln w="38100">
              <a:noFill/>
              <a:miter lim="800000"/>
              <a:headEnd/>
              <a:tailEnd/>
            </a:ln>
            <a:effectLst>
              <a:outerShdw dist="35921" dir="2700000" algn="ctr" rotWithShape="0">
                <a:schemeClr val="bg2"/>
              </a:outerShdw>
            </a:effectLst>
          </p:spPr>
          <p:txBody>
            <a:bodyPr wrap="square">
              <a:spAutoFit/>
            </a:bodyPr>
            <a:lstStyle/>
            <a:p>
              <a:pPr algn="ctr" eaLnBrk="1" hangingPunct="1">
                <a:lnSpc>
                  <a:spcPct val="90000"/>
                </a:lnSpc>
                <a:defRPr/>
              </a:pPr>
              <a:r>
                <a:rPr lang="en-US" sz="1500" dirty="0" smtClean="0">
                  <a:latin typeface="Arial" panose="020B0604020202020204" pitchFamily="34" charset="0"/>
                  <a:cs typeface="Arial" panose="020B0604020202020204" pitchFamily="34" charset="0"/>
                </a:rPr>
                <a:t>Environmental</a:t>
              </a:r>
              <a:r>
                <a:rPr lang="en-US" sz="1500" dirty="0">
                  <a:latin typeface="Arial" panose="020B0604020202020204" pitchFamily="34" charset="0"/>
                  <a:cs typeface="Arial" panose="020B0604020202020204" pitchFamily="34" charset="0"/>
                </a:rPr>
                <a:t/>
              </a:r>
              <a:br>
                <a:rPr lang="en-US" sz="1500" dirty="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tobacco smoke</a:t>
              </a:r>
              <a:r>
                <a:rPr lang="en-US" sz="1500" dirty="0">
                  <a:latin typeface="Arial" panose="020B0604020202020204" pitchFamily="34" charset="0"/>
                  <a:cs typeface="Arial" panose="020B0604020202020204" pitchFamily="34" charset="0"/>
                </a:rPr>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deaths</a:t>
              </a:r>
            </a:p>
          </p:txBody>
        </p:sp>
        <p:sp>
          <p:nvSpPr>
            <p:cNvPr id="25640" name="Rectangle 7"/>
            <p:cNvSpPr>
              <a:spLocks noChangeArrowheads="1"/>
            </p:cNvSpPr>
            <p:nvPr/>
          </p:nvSpPr>
          <p:spPr bwMode="auto">
            <a:xfrm>
              <a:off x="1165" y="1392"/>
              <a:ext cx="351" cy="1942"/>
            </a:xfrm>
            <a:prstGeom prst="rect">
              <a:avLst/>
            </a:prstGeom>
            <a:solidFill>
              <a:srgbClr val="FFFF00"/>
            </a:solidFill>
            <a:ln w="28575">
              <a:solidFill>
                <a:srgbClr val="000000"/>
              </a:solidFill>
              <a:miter lim="800000"/>
              <a:headEnd/>
              <a:tailEnd/>
            </a:ln>
          </p:spPr>
          <p:txBody>
            <a:bodyPr/>
            <a:lstStyle/>
            <a:p>
              <a:endParaRPr lang="en-US"/>
            </a:p>
          </p:txBody>
        </p:sp>
        <p:sp>
          <p:nvSpPr>
            <p:cNvPr id="25641" name="Rectangle 8"/>
            <p:cNvSpPr>
              <a:spLocks noChangeArrowheads="1"/>
            </p:cNvSpPr>
            <p:nvPr/>
          </p:nvSpPr>
          <p:spPr bwMode="auto">
            <a:xfrm>
              <a:off x="1726" y="3081"/>
              <a:ext cx="344" cy="253"/>
            </a:xfrm>
            <a:prstGeom prst="rect">
              <a:avLst/>
            </a:prstGeom>
            <a:solidFill>
              <a:srgbClr val="FFFF00"/>
            </a:solidFill>
            <a:ln w="28575">
              <a:solidFill>
                <a:srgbClr val="000000"/>
              </a:solidFill>
              <a:miter lim="800000"/>
              <a:headEnd/>
              <a:tailEnd/>
            </a:ln>
          </p:spPr>
          <p:txBody>
            <a:bodyPr/>
            <a:lstStyle/>
            <a:p>
              <a:endParaRPr lang="en-US"/>
            </a:p>
          </p:txBody>
        </p:sp>
      </p:grpSp>
      <p:grpSp>
        <p:nvGrpSpPr>
          <p:cNvPr id="3" name="Group 9"/>
          <p:cNvGrpSpPr>
            <a:grpSpLocks/>
          </p:cNvGrpSpPr>
          <p:nvPr/>
        </p:nvGrpSpPr>
        <p:grpSpPr bwMode="auto">
          <a:xfrm>
            <a:off x="4635952" y="1953711"/>
            <a:ext cx="7041812" cy="3663855"/>
            <a:chOff x="2260" y="1531"/>
            <a:chExt cx="3793" cy="2281"/>
          </a:xfrm>
        </p:grpSpPr>
        <p:sp>
          <p:nvSpPr>
            <p:cNvPr id="202762" name="Text Box 10"/>
            <p:cNvSpPr txBox="1">
              <a:spLocks noChangeArrowheads="1"/>
            </p:cNvSpPr>
            <p:nvPr/>
          </p:nvSpPr>
          <p:spPr bwMode="auto">
            <a:xfrm>
              <a:off x="2260" y="3367"/>
              <a:ext cx="371" cy="445"/>
            </a:xfrm>
            <a:prstGeom prst="rect">
              <a:avLst/>
            </a:prstGeom>
            <a:noFill/>
            <a:ln w="38100">
              <a:noFill/>
              <a:miter lim="800000"/>
              <a:headEnd/>
              <a:tailEnd/>
            </a:ln>
            <a:effectLst>
              <a:outerShdw dist="35921" dir="2700000" algn="ctr" rotWithShape="0">
                <a:schemeClr val="bg2"/>
              </a:outerShdw>
            </a:effectLst>
          </p:spPr>
          <p:txBody>
            <a:bodyPr wrap="none">
              <a:spAutoFit/>
            </a:bodyPr>
            <a:lstStyle/>
            <a:p>
              <a:pPr algn="ctr" eaLnBrk="1" hangingPunct="1">
                <a:lnSpc>
                  <a:spcPct val="90000"/>
                </a:lnSpc>
                <a:defRPr/>
              </a:pPr>
              <a:r>
                <a:rPr lang="en-US" sz="1500" dirty="0">
                  <a:latin typeface="Arial" panose="020B0604020202020204" pitchFamily="34" charset="0"/>
                  <a:cs typeface="Arial" panose="020B0604020202020204" pitchFamily="34" charset="0"/>
                </a:rPr>
                <a:t>All</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World</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War II</a:t>
              </a:r>
            </a:p>
          </p:txBody>
        </p:sp>
        <p:sp>
          <p:nvSpPr>
            <p:cNvPr id="202763" name="Text Box 11"/>
            <p:cNvSpPr txBox="1">
              <a:spLocks noChangeArrowheads="1"/>
            </p:cNvSpPr>
            <p:nvPr/>
          </p:nvSpPr>
          <p:spPr bwMode="auto">
            <a:xfrm>
              <a:off x="2691" y="3367"/>
              <a:ext cx="704" cy="316"/>
            </a:xfrm>
            <a:prstGeom prst="rect">
              <a:avLst/>
            </a:prstGeom>
            <a:noFill/>
            <a:ln w="38100">
              <a:noFill/>
              <a:miter lim="800000"/>
              <a:headEnd/>
              <a:tailEnd/>
            </a:ln>
            <a:effectLst>
              <a:outerShdw dist="35921" dir="2700000" algn="ctr" rotWithShape="0">
                <a:schemeClr val="bg2"/>
              </a:outerShdw>
            </a:effectLst>
          </p:spPr>
          <p:txBody>
            <a:bodyPr wrap="square">
              <a:spAutoFit/>
            </a:bodyPr>
            <a:lstStyle/>
            <a:p>
              <a:pPr algn="ctr" eaLnBrk="1" hangingPunct="1">
                <a:lnSpc>
                  <a:spcPct val="90000"/>
                </a:lnSpc>
                <a:defRPr/>
              </a:pPr>
              <a:r>
                <a:rPr lang="en-US" sz="1500" dirty="0" smtClean="0">
                  <a:latin typeface="Arial" panose="020B0604020202020204" pitchFamily="34" charset="0"/>
                  <a:cs typeface="Arial" panose="020B0604020202020204" pitchFamily="34" charset="0"/>
                </a:rPr>
                <a:t>Annual auto</a:t>
              </a:r>
              <a:r>
                <a:rPr lang="en-US" sz="1500" dirty="0">
                  <a:latin typeface="Arial" panose="020B0604020202020204" pitchFamily="34" charset="0"/>
                  <a:cs typeface="Arial" panose="020B0604020202020204" pitchFamily="34" charset="0"/>
                </a:rPr>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accidents</a:t>
              </a:r>
            </a:p>
          </p:txBody>
        </p:sp>
        <p:sp>
          <p:nvSpPr>
            <p:cNvPr id="202764" name="Text Box 12"/>
            <p:cNvSpPr txBox="1">
              <a:spLocks noChangeArrowheads="1"/>
            </p:cNvSpPr>
            <p:nvPr/>
          </p:nvSpPr>
          <p:spPr bwMode="auto">
            <a:xfrm>
              <a:off x="3312" y="3367"/>
              <a:ext cx="478" cy="316"/>
            </a:xfrm>
            <a:prstGeom prst="rect">
              <a:avLst/>
            </a:prstGeom>
            <a:noFill/>
            <a:ln w="38100">
              <a:noFill/>
              <a:miter lim="800000"/>
              <a:headEnd/>
              <a:tailEnd/>
            </a:ln>
            <a:effectLst>
              <a:outerShdw dist="35921" dir="2700000" algn="ctr" rotWithShape="0">
                <a:schemeClr val="bg2"/>
              </a:outerShdw>
            </a:effectLst>
          </p:spPr>
          <p:txBody>
            <a:bodyPr wrap="none">
              <a:spAutoFit/>
            </a:bodyPr>
            <a:lstStyle/>
            <a:p>
              <a:pPr algn="ctr" eaLnBrk="1" hangingPunct="1">
                <a:lnSpc>
                  <a:spcPct val="90000"/>
                </a:lnSpc>
                <a:defRPr/>
              </a:pPr>
              <a:r>
                <a:rPr lang="en-US" sz="1500" dirty="0">
                  <a:latin typeface="Arial" panose="020B0604020202020204" pitchFamily="34" charset="0"/>
                  <a:cs typeface="Arial" panose="020B0604020202020204" pitchFamily="34" charset="0"/>
                </a:rPr>
                <a:t>Vietnam</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War</a:t>
              </a:r>
            </a:p>
          </p:txBody>
        </p:sp>
        <p:sp>
          <p:nvSpPr>
            <p:cNvPr id="202765" name="Text Box 13"/>
            <p:cNvSpPr txBox="1">
              <a:spLocks noChangeArrowheads="1"/>
            </p:cNvSpPr>
            <p:nvPr/>
          </p:nvSpPr>
          <p:spPr bwMode="auto">
            <a:xfrm>
              <a:off x="3817" y="3367"/>
              <a:ext cx="607" cy="316"/>
            </a:xfrm>
            <a:prstGeom prst="rect">
              <a:avLst/>
            </a:prstGeom>
            <a:noFill/>
            <a:ln w="38100">
              <a:noFill/>
              <a:miter lim="800000"/>
              <a:headEnd/>
              <a:tailEnd/>
            </a:ln>
            <a:effectLst>
              <a:outerShdw dist="35921" dir="2700000" algn="ctr" rotWithShape="0">
                <a:schemeClr val="bg2"/>
              </a:outerShdw>
            </a:effectLst>
          </p:spPr>
          <p:txBody>
            <a:bodyPr wrap="square">
              <a:spAutoFit/>
            </a:bodyPr>
            <a:lstStyle/>
            <a:p>
              <a:pPr algn="ctr" eaLnBrk="1" hangingPunct="1">
                <a:lnSpc>
                  <a:spcPct val="90000"/>
                </a:lnSpc>
                <a:defRPr/>
              </a:pPr>
              <a:r>
                <a:rPr lang="en-US" sz="1500" dirty="0">
                  <a:latin typeface="Arial" panose="020B0604020202020204" pitchFamily="34" charset="0"/>
                  <a:cs typeface="Arial" panose="020B0604020202020204" pitchFamily="34" charset="0"/>
                </a:rPr>
                <a:t>AIDS</a:t>
              </a:r>
              <a:br>
                <a:rPr lang="en-US" sz="1500" dirty="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1983-1990</a:t>
              </a:r>
              <a:endParaRPr lang="en-US" sz="1500" dirty="0">
                <a:latin typeface="Arial" panose="020B0604020202020204" pitchFamily="34" charset="0"/>
                <a:cs typeface="Arial" panose="020B0604020202020204" pitchFamily="34" charset="0"/>
              </a:endParaRPr>
            </a:p>
          </p:txBody>
        </p:sp>
        <p:sp>
          <p:nvSpPr>
            <p:cNvPr id="202766" name="Text Box 14"/>
            <p:cNvSpPr txBox="1">
              <a:spLocks noChangeArrowheads="1"/>
            </p:cNvSpPr>
            <p:nvPr/>
          </p:nvSpPr>
          <p:spPr bwMode="auto">
            <a:xfrm>
              <a:off x="4429" y="3367"/>
              <a:ext cx="480" cy="316"/>
            </a:xfrm>
            <a:prstGeom prst="rect">
              <a:avLst/>
            </a:prstGeom>
            <a:noFill/>
            <a:ln w="38100">
              <a:noFill/>
              <a:miter lim="800000"/>
              <a:headEnd/>
              <a:tailEnd/>
            </a:ln>
            <a:effectLst>
              <a:outerShdw dist="35921" dir="2700000" algn="ctr" rotWithShape="0">
                <a:schemeClr val="bg2"/>
              </a:outerShdw>
            </a:effectLst>
          </p:spPr>
          <p:txBody>
            <a:bodyPr wrap="none">
              <a:spAutoFit/>
            </a:bodyPr>
            <a:lstStyle/>
            <a:p>
              <a:pPr algn="ctr" eaLnBrk="1" hangingPunct="1">
                <a:lnSpc>
                  <a:spcPct val="90000"/>
                </a:lnSpc>
                <a:defRPr/>
              </a:pPr>
              <a:r>
                <a:rPr lang="en-US" sz="1500" dirty="0">
                  <a:latin typeface="Arial" panose="020B0604020202020204" pitchFamily="34" charset="0"/>
                  <a:cs typeface="Arial" panose="020B0604020202020204" pitchFamily="34" charset="0"/>
                </a:rPr>
                <a:t>Annual</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murders</a:t>
              </a:r>
            </a:p>
          </p:txBody>
        </p:sp>
        <p:sp>
          <p:nvSpPr>
            <p:cNvPr id="202767" name="Text Box 15"/>
            <p:cNvSpPr txBox="1">
              <a:spLocks noChangeArrowheads="1"/>
            </p:cNvSpPr>
            <p:nvPr/>
          </p:nvSpPr>
          <p:spPr bwMode="auto">
            <a:xfrm>
              <a:off x="4916" y="3367"/>
              <a:ext cx="1137" cy="445"/>
            </a:xfrm>
            <a:prstGeom prst="rect">
              <a:avLst/>
            </a:prstGeom>
            <a:noFill/>
            <a:ln w="38100">
              <a:noFill/>
              <a:miter lim="800000"/>
              <a:headEnd/>
              <a:tailEnd/>
            </a:ln>
            <a:effectLst>
              <a:outerShdw dist="35921" dir="2700000" algn="ctr" rotWithShape="0">
                <a:schemeClr val="bg2"/>
              </a:outerShdw>
            </a:effectLst>
          </p:spPr>
          <p:txBody>
            <a:bodyPr wrap="square">
              <a:spAutoFit/>
            </a:bodyPr>
            <a:lstStyle/>
            <a:p>
              <a:pPr algn="ctr" eaLnBrk="1" hangingPunct="1">
                <a:lnSpc>
                  <a:spcPct val="90000"/>
                </a:lnSpc>
                <a:defRPr/>
              </a:pPr>
              <a:r>
                <a:rPr lang="en-US" sz="1500" dirty="0" smtClean="0">
                  <a:latin typeface="Arial" panose="020B0604020202020204" pitchFamily="34" charset="0"/>
                  <a:cs typeface="Arial" panose="020B0604020202020204" pitchFamily="34" charset="0"/>
                </a:rPr>
                <a:t>Annual heroin</a:t>
              </a:r>
              <a:r>
                <a:rPr lang="en-US" sz="1500" dirty="0">
                  <a:latin typeface="Arial" panose="020B0604020202020204" pitchFamily="34" charset="0"/>
                  <a:cs typeface="Arial" panose="020B0604020202020204" pitchFamily="34" charset="0"/>
                </a:rPr>
                <a:t>,</a:t>
              </a:r>
              <a:br>
                <a:rPr lang="en-US" sz="1500" dirty="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morphine &amp; </a:t>
              </a:r>
              <a:r>
                <a:rPr lang="en-US" sz="1500" dirty="0">
                  <a:latin typeface="Arial" panose="020B0604020202020204" pitchFamily="34" charset="0"/>
                  <a:cs typeface="Arial" panose="020B0604020202020204" pitchFamily="34" charset="0"/>
                </a:rPr>
                <a:t>cocaine</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deaths</a:t>
              </a:r>
            </a:p>
          </p:txBody>
        </p:sp>
        <p:sp>
          <p:nvSpPr>
            <p:cNvPr id="25633" name="Rectangle 16"/>
            <p:cNvSpPr>
              <a:spLocks noChangeArrowheads="1"/>
            </p:cNvSpPr>
            <p:nvPr/>
          </p:nvSpPr>
          <p:spPr bwMode="auto">
            <a:xfrm>
              <a:off x="2280" y="1531"/>
              <a:ext cx="351" cy="1803"/>
            </a:xfrm>
            <a:prstGeom prst="rect">
              <a:avLst/>
            </a:prstGeom>
            <a:solidFill>
              <a:srgbClr val="FF6600"/>
            </a:solidFill>
            <a:ln w="28575">
              <a:solidFill>
                <a:srgbClr val="000000"/>
              </a:solidFill>
              <a:miter lim="800000"/>
              <a:headEnd/>
              <a:tailEnd/>
            </a:ln>
          </p:spPr>
          <p:txBody>
            <a:bodyPr/>
            <a:lstStyle/>
            <a:p>
              <a:endParaRPr lang="en-US"/>
            </a:p>
          </p:txBody>
        </p:sp>
        <p:sp>
          <p:nvSpPr>
            <p:cNvPr id="25634" name="Rectangle 17"/>
            <p:cNvSpPr>
              <a:spLocks noChangeArrowheads="1"/>
            </p:cNvSpPr>
            <p:nvPr/>
          </p:nvSpPr>
          <p:spPr bwMode="auto">
            <a:xfrm>
              <a:off x="2840" y="3051"/>
              <a:ext cx="345" cy="283"/>
            </a:xfrm>
            <a:prstGeom prst="rect">
              <a:avLst/>
            </a:prstGeom>
            <a:solidFill>
              <a:srgbClr val="FF6600"/>
            </a:solidFill>
            <a:ln w="28575">
              <a:solidFill>
                <a:srgbClr val="000000"/>
              </a:solidFill>
              <a:miter lim="800000"/>
              <a:headEnd/>
              <a:tailEnd/>
            </a:ln>
          </p:spPr>
          <p:txBody>
            <a:bodyPr/>
            <a:lstStyle/>
            <a:p>
              <a:endParaRPr lang="en-US"/>
            </a:p>
          </p:txBody>
        </p:sp>
        <p:sp>
          <p:nvSpPr>
            <p:cNvPr id="25635" name="Rectangle 18"/>
            <p:cNvSpPr>
              <a:spLocks noChangeArrowheads="1"/>
            </p:cNvSpPr>
            <p:nvPr/>
          </p:nvSpPr>
          <p:spPr bwMode="auto">
            <a:xfrm>
              <a:off x="3395" y="3112"/>
              <a:ext cx="351" cy="222"/>
            </a:xfrm>
            <a:prstGeom prst="rect">
              <a:avLst/>
            </a:prstGeom>
            <a:solidFill>
              <a:srgbClr val="FF6600"/>
            </a:solidFill>
            <a:ln w="28575">
              <a:solidFill>
                <a:srgbClr val="000000"/>
              </a:solidFill>
              <a:miter lim="800000"/>
              <a:headEnd/>
              <a:tailEnd/>
            </a:ln>
          </p:spPr>
          <p:txBody>
            <a:bodyPr/>
            <a:lstStyle/>
            <a:p>
              <a:endParaRPr lang="en-US"/>
            </a:p>
          </p:txBody>
        </p:sp>
        <p:sp>
          <p:nvSpPr>
            <p:cNvPr id="25636" name="Rectangle 19"/>
            <p:cNvSpPr>
              <a:spLocks noChangeArrowheads="1"/>
            </p:cNvSpPr>
            <p:nvPr/>
          </p:nvSpPr>
          <p:spPr bwMode="auto">
            <a:xfrm>
              <a:off x="3955" y="3204"/>
              <a:ext cx="345" cy="130"/>
            </a:xfrm>
            <a:prstGeom prst="rect">
              <a:avLst/>
            </a:prstGeom>
            <a:solidFill>
              <a:srgbClr val="FF6600"/>
            </a:solidFill>
            <a:ln w="28575">
              <a:solidFill>
                <a:srgbClr val="000000"/>
              </a:solidFill>
              <a:miter lim="800000"/>
              <a:headEnd/>
              <a:tailEnd/>
            </a:ln>
          </p:spPr>
          <p:txBody>
            <a:bodyPr/>
            <a:lstStyle/>
            <a:p>
              <a:endParaRPr lang="en-US"/>
            </a:p>
          </p:txBody>
        </p:sp>
        <p:sp>
          <p:nvSpPr>
            <p:cNvPr id="25637" name="Rectangle 20"/>
            <p:cNvSpPr>
              <a:spLocks noChangeArrowheads="1"/>
            </p:cNvSpPr>
            <p:nvPr/>
          </p:nvSpPr>
          <p:spPr bwMode="auto">
            <a:xfrm>
              <a:off x="4509" y="3241"/>
              <a:ext cx="351" cy="93"/>
            </a:xfrm>
            <a:prstGeom prst="rect">
              <a:avLst/>
            </a:prstGeom>
            <a:solidFill>
              <a:srgbClr val="FF6600"/>
            </a:solidFill>
            <a:ln w="28575">
              <a:solidFill>
                <a:srgbClr val="000000"/>
              </a:solidFill>
              <a:miter lim="800000"/>
              <a:headEnd/>
              <a:tailEnd/>
            </a:ln>
          </p:spPr>
          <p:txBody>
            <a:bodyPr/>
            <a:lstStyle/>
            <a:p>
              <a:endParaRPr lang="en-US"/>
            </a:p>
          </p:txBody>
        </p:sp>
      </p:grpSp>
      <p:grpSp>
        <p:nvGrpSpPr>
          <p:cNvPr id="4" name="Group 21"/>
          <p:cNvGrpSpPr>
            <a:grpSpLocks/>
          </p:cNvGrpSpPr>
          <p:nvPr/>
        </p:nvGrpSpPr>
        <p:grpSpPr bwMode="auto">
          <a:xfrm>
            <a:off x="116552" y="1054575"/>
            <a:ext cx="10743037" cy="3936918"/>
            <a:chOff x="158" y="978"/>
            <a:chExt cx="5361" cy="2451"/>
          </a:xfrm>
        </p:grpSpPr>
        <p:sp>
          <p:nvSpPr>
            <p:cNvPr id="25610" name="Rectangle 22"/>
            <p:cNvSpPr>
              <a:spLocks noChangeArrowheads="1"/>
            </p:cNvSpPr>
            <p:nvPr/>
          </p:nvSpPr>
          <p:spPr bwMode="auto">
            <a:xfrm>
              <a:off x="5070" y="3297"/>
              <a:ext cx="345" cy="37"/>
            </a:xfrm>
            <a:prstGeom prst="rect">
              <a:avLst/>
            </a:prstGeom>
            <a:solidFill>
              <a:srgbClr val="FF6600"/>
            </a:solidFill>
            <a:ln w="28575">
              <a:solidFill>
                <a:srgbClr val="000000"/>
              </a:solidFill>
              <a:miter lim="800000"/>
              <a:headEnd/>
              <a:tailEnd/>
            </a:ln>
          </p:spPr>
          <p:txBody>
            <a:bodyPr/>
            <a:lstStyle/>
            <a:p>
              <a:endParaRPr lang="en-US"/>
            </a:p>
          </p:txBody>
        </p:sp>
        <p:sp>
          <p:nvSpPr>
            <p:cNvPr id="25611" name="Line 23"/>
            <p:cNvSpPr>
              <a:spLocks noChangeShapeType="1"/>
            </p:cNvSpPr>
            <p:nvPr/>
          </p:nvSpPr>
          <p:spPr bwMode="auto">
            <a:xfrm>
              <a:off x="1060" y="3334"/>
              <a:ext cx="4459" cy="1"/>
            </a:xfrm>
            <a:prstGeom prst="line">
              <a:avLst/>
            </a:prstGeom>
            <a:noFill/>
            <a:ln w="28575">
              <a:solidFill>
                <a:srgbClr val="99CCFF"/>
              </a:solidFill>
              <a:round/>
              <a:headEnd/>
              <a:tailEnd/>
            </a:ln>
          </p:spPr>
          <p:txBody>
            <a:bodyPr/>
            <a:lstStyle/>
            <a:p>
              <a:endParaRPr lang="en-US"/>
            </a:p>
          </p:txBody>
        </p:sp>
        <p:grpSp>
          <p:nvGrpSpPr>
            <p:cNvPr id="5" name="Group 24"/>
            <p:cNvGrpSpPr>
              <a:grpSpLocks/>
            </p:cNvGrpSpPr>
            <p:nvPr/>
          </p:nvGrpSpPr>
          <p:grpSpPr bwMode="auto">
            <a:xfrm>
              <a:off x="158" y="978"/>
              <a:ext cx="903" cy="2451"/>
              <a:chOff x="158" y="978"/>
              <a:chExt cx="903" cy="2451"/>
            </a:xfrm>
          </p:grpSpPr>
          <p:sp>
            <p:nvSpPr>
              <p:cNvPr id="202777" name="Text Box 25"/>
              <p:cNvSpPr txBox="1">
                <a:spLocks noChangeArrowheads="1"/>
              </p:cNvSpPr>
              <p:nvPr/>
            </p:nvSpPr>
            <p:spPr bwMode="auto">
              <a:xfrm>
                <a:off x="158" y="1971"/>
                <a:ext cx="425" cy="368"/>
              </a:xfrm>
              <a:prstGeom prst="rect">
                <a:avLst/>
              </a:prstGeom>
              <a:noFill/>
              <a:ln w="38100">
                <a:noFill/>
                <a:miter lim="800000"/>
                <a:headEnd/>
                <a:tailEnd/>
              </a:ln>
              <a:effectLst>
                <a:outerShdw dist="35921" dir="2700000" algn="ctr" rotWithShape="0">
                  <a:schemeClr val="bg2"/>
                </a:outerShdw>
              </a:effectLst>
            </p:spPr>
            <p:txBody>
              <a:bodyPr wrap="none">
                <a:spAutoFit/>
              </a:bodyPr>
              <a:lstStyle/>
              <a:p>
                <a:pPr algn="ctr" eaLnBrk="1" hangingPunct="1">
                  <a:lnSpc>
                    <a:spcPct val="90000"/>
                  </a:lnSpc>
                  <a:defRPr/>
                </a:pPr>
                <a:r>
                  <a:rPr lang="en-US" b="1" dirty="0">
                    <a:latin typeface="Arial" panose="020B0604020202020204" pitchFamily="34" charset="0"/>
                    <a:cs typeface="Arial" panose="020B0604020202020204" pitchFamily="34" charset="0"/>
                  </a:rPr>
                  <a:t>No.</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(000s)</a:t>
                </a:r>
              </a:p>
            </p:txBody>
          </p:sp>
          <p:sp>
            <p:nvSpPr>
              <p:cNvPr id="25614" name="Line 26"/>
              <p:cNvSpPr>
                <a:spLocks noChangeShapeType="1"/>
              </p:cNvSpPr>
              <p:nvPr/>
            </p:nvSpPr>
            <p:spPr bwMode="auto">
              <a:xfrm>
                <a:off x="1060" y="1064"/>
                <a:ext cx="1" cy="2270"/>
              </a:xfrm>
              <a:prstGeom prst="line">
                <a:avLst/>
              </a:prstGeom>
              <a:noFill/>
              <a:ln w="28575">
                <a:solidFill>
                  <a:srgbClr val="99CCFF"/>
                </a:solidFill>
                <a:round/>
                <a:headEnd/>
                <a:tailEnd/>
              </a:ln>
            </p:spPr>
            <p:txBody>
              <a:bodyPr/>
              <a:lstStyle/>
              <a:p>
                <a:endParaRPr lang="en-US"/>
              </a:p>
            </p:txBody>
          </p:sp>
          <p:sp>
            <p:nvSpPr>
              <p:cNvPr id="25615" name="Line 27"/>
              <p:cNvSpPr>
                <a:spLocks noChangeShapeType="1"/>
              </p:cNvSpPr>
              <p:nvPr/>
            </p:nvSpPr>
            <p:spPr bwMode="auto">
              <a:xfrm>
                <a:off x="1011" y="3334"/>
                <a:ext cx="49" cy="1"/>
              </a:xfrm>
              <a:prstGeom prst="line">
                <a:avLst/>
              </a:prstGeom>
              <a:noFill/>
              <a:ln w="28575">
                <a:solidFill>
                  <a:srgbClr val="99CCFF"/>
                </a:solidFill>
                <a:round/>
                <a:headEnd/>
                <a:tailEnd/>
              </a:ln>
            </p:spPr>
            <p:txBody>
              <a:bodyPr/>
              <a:lstStyle/>
              <a:p>
                <a:endParaRPr lang="en-US"/>
              </a:p>
            </p:txBody>
          </p:sp>
          <p:sp>
            <p:nvSpPr>
              <p:cNvPr id="25616" name="Line 28"/>
              <p:cNvSpPr>
                <a:spLocks noChangeShapeType="1"/>
              </p:cNvSpPr>
              <p:nvPr/>
            </p:nvSpPr>
            <p:spPr bwMode="auto">
              <a:xfrm>
                <a:off x="1011" y="2878"/>
                <a:ext cx="49" cy="1"/>
              </a:xfrm>
              <a:prstGeom prst="line">
                <a:avLst/>
              </a:prstGeom>
              <a:noFill/>
              <a:ln w="28575">
                <a:solidFill>
                  <a:srgbClr val="99CCFF"/>
                </a:solidFill>
                <a:round/>
                <a:headEnd/>
                <a:tailEnd/>
              </a:ln>
            </p:spPr>
            <p:txBody>
              <a:bodyPr/>
              <a:lstStyle/>
              <a:p>
                <a:endParaRPr lang="en-US"/>
              </a:p>
            </p:txBody>
          </p:sp>
          <p:sp>
            <p:nvSpPr>
              <p:cNvPr id="25617" name="Line 29"/>
              <p:cNvSpPr>
                <a:spLocks noChangeShapeType="1"/>
              </p:cNvSpPr>
              <p:nvPr/>
            </p:nvSpPr>
            <p:spPr bwMode="auto">
              <a:xfrm>
                <a:off x="1011" y="2423"/>
                <a:ext cx="49" cy="1"/>
              </a:xfrm>
              <a:prstGeom prst="line">
                <a:avLst/>
              </a:prstGeom>
              <a:noFill/>
              <a:ln w="28575">
                <a:solidFill>
                  <a:srgbClr val="99CCFF"/>
                </a:solidFill>
                <a:round/>
                <a:headEnd/>
                <a:tailEnd/>
              </a:ln>
            </p:spPr>
            <p:txBody>
              <a:bodyPr/>
              <a:lstStyle/>
              <a:p>
                <a:endParaRPr lang="en-US"/>
              </a:p>
            </p:txBody>
          </p:sp>
          <p:sp>
            <p:nvSpPr>
              <p:cNvPr id="25618" name="Line 30"/>
              <p:cNvSpPr>
                <a:spLocks noChangeShapeType="1"/>
              </p:cNvSpPr>
              <p:nvPr/>
            </p:nvSpPr>
            <p:spPr bwMode="auto">
              <a:xfrm>
                <a:off x="1011" y="1974"/>
                <a:ext cx="49" cy="1"/>
              </a:xfrm>
              <a:prstGeom prst="line">
                <a:avLst/>
              </a:prstGeom>
              <a:noFill/>
              <a:ln w="28575">
                <a:solidFill>
                  <a:srgbClr val="99CCFF"/>
                </a:solidFill>
                <a:round/>
                <a:headEnd/>
                <a:tailEnd/>
              </a:ln>
            </p:spPr>
            <p:txBody>
              <a:bodyPr/>
              <a:lstStyle/>
              <a:p>
                <a:endParaRPr lang="en-US"/>
              </a:p>
            </p:txBody>
          </p:sp>
          <p:sp>
            <p:nvSpPr>
              <p:cNvPr id="25619" name="Line 31"/>
              <p:cNvSpPr>
                <a:spLocks noChangeShapeType="1"/>
              </p:cNvSpPr>
              <p:nvPr/>
            </p:nvSpPr>
            <p:spPr bwMode="auto">
              <a:xfrm>
                <a:off x="1011" y="1519"/>
                <a:ext cx="49" cy="1"/>
              </a:xfrm>
              <a:prstGeom prst="line">
                <a:avLst/>
              </a:prstGeom>
              <a:noFill/>
              <a:ln w="28575">
                <a:solidFill>
                  <a:srgbClr val="99CCFF"/>
                </a:solidFill>
                <a:round/>
                <a:headEnd/>
                <a:tailEnd/>
              </a:ln>
            </p:spPr>
            <p:txBody>
              <a:bodyPr/>
              <a:lstStyle/>
              <a:p>
                <a:endParaRPr lang="en-US"/>
              </a:p>
            </p:txBody>
          </p:sp>
          <p:sp>
            <p:nvSpPr>
              <p:cNvPr id="25620" name="Line 32"/>
              <p:cNvSpPr>
                <a:spLocks noChangeShapeType="1"/>
              </p:cNvSpPr>
              <p:nvPr/>
            </p:nvSpPr>
            <p:spPr bwMode="auto">
              <a:xfrm>
                <a:off x="1011" y="1064"/>
                <a:ext cx="49" cy="1"/>
              </a:xfrm>
              <a:prstGeom prst="line">
                <a:avLst/>
              </a:prstGeom>
              <a:noFill/>
              <a:ln w="28575">
                <a:solidFill>
                  <a:srgbClr val="99CCFF"/>
                </a:solidFill>
                <a:round/>
                <a:headEnd/>
                <a:tailEnd/>
              </a:ln>
            </p:spPr>
            <p:txBody>
              <a:bodyPr/>
              <a:lstStyle/>
              <a:p>
                <a:endParaRPr lang="en-US"/>
              </a:p>
            </p:txBody>
          </p:sp>
          <p:sp>
            <p:nvSpPr>
              <p:cNvPr id="202785" name="Rectangle 33"/>
              <p:cNvSpPr>
                <a:spLocks noChangeArrowheads="1"/>
              </p:cNvSpPr>
              <p:nvPr/>
            </p:nvSpPr>
            <p:spPr bwMode="auto">
              <a:xfrm>
                <a:off x="857" y="3247"/>
                <a:ext cx="68" cy="182"/>
              </a:xfrm>
              <a:prstGeom prst="rect">
                <a:avLst/>
              </a:prstGeom>
              <a:noFill/>
              <a:ln w="9525">
                <a:noFill/>
                <a:miter lim="800000"/>
                <a:headEnd/>
                <a:tailEnd/>
              </a:ln>
            </p:spPr>
            <p:txBody>
              <a:bodyPr wrap="none" lIns="0" tIns="0" rIns="0" bIns="0">
                <a:spAutoFit/>
              </a:bodyPr>
              <a:lstStyle/>
              <a:p>
                <a:pPr eaLnBrk="1" hangingPunct="1">
                  <a:defRPr/>
                </a:pPr>
                <a:r>
                  <a:rPr lang="en-US" sz="1900" dirty="0">
                    <a:latin typeface="Arial" panose="020B0604020202020204" pitchFamily="34" charset="0"/>
                    <a:cs typeface="Arial" panose="020B0604020202020204" pitchFamily="34" charset="0"/>
                  </a:rPr>
                  <a:t>0</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2786" name="Rectangle 34"/>
              <p:cNvSpPr>
                <a:spLocks noChangeArrowheads="1"/>
              </p:cNvSpPr>
              <p:nvPr/>
            </p:nvSpPr>
            <p:spPr bwMode="auto">
              <a:xfrm>
                <a:off x="697" y="2792"/>
                <a:ext cx="204" cy="182"/>
              </a:xfrm>
              <a:prstGeom prst="rect">
                <a:avLst/>
              </a:prstGeom>
              <a:noFill/>
              <a:ln w="9525">
                <a:noFill/>
                <a:miter lim="800000"/>
                <a:headEnd/>
                <a:tailEnd/>
              </a:ln>
            </p:spPr>
            <p:txBody>
              <a:bodyPr wrap="none" lIns="0" tIns="0" rIns="0" bIns="0">
                <a:spAutoFit/>
              </a:bodyPr>
              <a:lstStyle/>
              <a:p>
                <a:pPr eaLnBrk="1" hangingPunct="1">
                  <a:defRPr/>
                </a:pPr>
                <a:r>
                  <a:rPr lang="en-US" sz="1900" dirty="0">
                    <a:latin typeface="Arial" panose="020B0604020202020204" pitchFamily="34" charset="0"/>
                    <a:cs typeface="Arial" panose="020B0604020202020204" pitchFamily="34" charset="0"/>
                  </a:rPr>
                  <a:t>100</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2787" name="Rectangle 35"/>
              <p:cNvSpPr>
                <a:spLocks noChangeArrowheads="1"/>
              </p:cNvSpPr>
              <p:nvPr/>
            </p:nvSpPr>
            <p:spPr bwMode="auto">
              <a:xfrm>
                <a:off x="697" y="2337"/>
                <a:ext cx="204" cy="182"/>
              </a:xfrm>
              <a:prstGeom prst="rect">
                <a:avLst/>
              </a:prstGeom>
              <a:noFill/>
              <a:ln w="9525">
                <a:noFill/>
                <a:miter lim="800000"/>
                <a:headEnd/>
                <a:tailEnd/>
              </a:ln>
            </p:spPr>
            <p:txBody>
              <a:bodyPr wrap="none" lIns="0" tIns="0" rIns="0" bIns="0">
                <a:spAutoFit/>
              </a:bodyPr>
              <a:lstStyle/>
              <a:p>
                <a:pPr eaLnBrk="1" hangingPunct="1">
                  <a:defRPr/>
                </a:pPr>
                <a:r>
                  <a:rPr lang="en-US" sz="1900" dirty="0">
                    <a:latin typeface="Arial" panose="020B0604020202020204" pitchFamily="34" charset="0"/>
                    <a:cs typeface="Arial" panose="020B0604020202020204" pitchFamily="34" charset="0"/>
                  </a:rPr>
                  <a:t>200</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2788" name="Rectangle 36"/>
              <p:cNvSpPr>
                <a:spLocks noChangeArrowheads="1"/>
              </p:cNvSpPr>
              <p:nvPr/>
            </p:nvSpPr>
            <p:spPr bwMode="auto">
              <a:xfrm>
                <a:off x="697" y="1888"/>
                <a:ext cx="204" cy="182"/>
              </a:xfrm>
              <a:prstGeom prst="rect">
                <a:avLst/>
              </a:prstGeom>
              <a:noFill/>
              <a:ln w="9525">
                <a:noFill/>
                <a:miter lim="800000"/>
                <a:headEnd/>
                <a:tailEnd/>
              </a:ln>
            </p:spPr>
            <p:txBody>
              <a:bodyPr wrap="none" lIns="0" tIns="0" rIns="0" bIns="0">
                <a:spAutoFit/>
              </a:bodyPr>
              <a:lstStyle/>
              <a:p>
                <a:pPr eaLnBrk="1" hangingPunct="1">
                  <a:defRPr/>
                </a:pPr>
                <a:r>
                  <a:rPr lang="en-US" sz="1900" dirty="0">
                    <a:latin typeface="Arial" panose="020B0604020202020204" pitchFamily="34" charset="0"/>
                    <a:cs typeface="Arial" panose="020B0604020202020204" pitchFamily="34" charset="0"/>
                  </a:rPr>
                  <a:t>300</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2789" name="Rectangle 37"/>
              <p:cNvSpPr>
                <a:spLocks noChangeArrowheads="1"/>
              </p:cNvSpPr>
              <p:nvPr/>
            </p:nvSpPr>
            <p:spPr bwMode="auto">
              <a:xfrm>
                <a:off x="697" y="1433"/>
                <a:ext cx="204" cy="182"/>
              </a:xfrm>
              <a:prstGeom prst="rect">
                <a:avLst/>
              </a:prstGeom>
              <a:noFill/>
              <a:ln w="9525">
                <a:noFill/>
                <a:miter lim="800000"/>
                <a:headEnd/>
                <a:tailEnd/>
              </a:ln>
            </p:spPr>
            <p:txBody>
              <a:bodyPr wrap="none" lIns="0" tIns="0" rIns="0" bIns="0">
                <a:spAutoFit/>
              </a:bodyPr>
              <a:lstStyle/>
              <a:p>
                <a:pPr eaLnBrk="1" hangingPunct="1">
                  <a:defRPr/>
                </a:pPr>
                <a:r>
                  <a:rPr lang="en-US" sz="1900" dirty="0">
                    <a:latin typeface="Arial" panose="020B0604020202020204" pitchFamily="34" charset="0"/>
                    <a:cs typeface="Arial" panose="020B0604020202020204" pitchFamily="34" charset="0"/>
                  </a:rPr>
                  <a:t>400</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2790" name="Rectangle 38"/>
              <p:cNvSpPr>
                <a:spLocks noChangeArrowheads="1"/>
              </p:cNvSpPr>
              <p:nvPr/>
            </p:nvSpPr>
            <p:spPr bwMode="auto">
              <a:xfrm>
                <a:off x="697" y="978"/>
                <a:ext cx="204" cy="182"/>
              </a:xfrm>
              <a:prstGeom prst="rect">
                <a:avLst/>
              </a:prstGeom>
              <a:noFill/>
              <a:ln w="9525">
                <a:noFill/>
                <a:miter lim="800000"/>
                <a:headEnd/>
                <a:tailEnd/>
              </a:ln>
            </p:spPr>
            <p:txBody>
              <a:bodyPr wrap="none" lIns="0" tIns="0" rIns="0" bIns="0">
                <a:spAutoFit/>
              </a:bodyPr>
              <a:lstStyle/>
              <a:p>
                <a:pPr eaLnBrk="1" hangingPunct="1">
                  <a:defRPr/>
                </a:pPr>
                <a:r>
                  <a:rPr lang="en-US" sz="1900" dirty="0">
                    <a:latin typeface="Arial" panose="020B0604020202020204" pitchFamily="34" charset="0"/>
                    <a:cs typeface="Arial" panose="020B0604020202020204" pitchFamily="34" charset="0"/>
                  </a:rPr>
                  <a:t>500</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grpSp>
      </p:grpSp>
      <p:pic>
        <p:nvPicPr>
          <p:cNvPr id="202791" name="Picture 39" descr="747"/>
          <p:cNvPicPr>
            <a:picLocks noChangeAspect="1" noChangeArrowheads="1"/>
          </p:cNvPicPr>
          <p:nvPr/>
        </p:nvPicPr>
        <p:blipFill>
          <a:blip r:embed="rId3" cstate="print"/>
          <a:srcRect/>
          <a:stretch>
            <a:fillRect/>
          </a:stretch>
        </p:blipFill>
        <p:spPr bwMode="auto">
          <a:xfrm>
            <a:off x="7886851" y="820369"/>
            <a:ext cx="3442003" cy="746324"/>
          </a:xfrm>
          <a:prstGeom prst="rect">
            <a:avLst/>
          </a:prstGeom>
          <a:noFill/>
          <a:ln w="9525">
            <a:noFill/>
            <a:miter lim="800000"/>
            <a:headEnd/>
            <a:tailEnd/>
          </a:ln>
        </p:spPr>
      </p:pic>
      <p:pic>
        <p:nvPicPr>
          <p:cNvPr id="202792" name="Picture 40" descr="747"/>
          <p:cNvPicPr>
            <a:picLocks noChangeAspect="1" noChangeArrowheads="1"/>
          </p:cNvPicPr>
          <p:nvPr/>
        </p:nvPicPr>
        <p:blipFill>
          <a:blip r:embed="rId3" cstate="print"/>
          <a:srcRect/>
          <a:stretch>
            <a:fillRect/>
          </a:stretch>
        </p:blipFill>
        <p:spPr bwMode="auto">
          <a:xfrm>
            <a:off x="7346004" y="1880250"/>
            <a:ext cx="3442003" cy="746324"/>
          </a:xfrm>
          <a:prstGeom prst="rect">
            <a:avLst/>
          </a:prstGeom>
          <a:noFill/>
          <a:ln w="9525">
            <a:noFill/>
            <a:miter lim="800000"/>
            <a:headEnd/>
            <a:tailEnd/>
          </a:ln>
        </p:spPr>
      </p:pic>
      <p:pic>
        <p:nvPicPr>
          <p:cNvPr id="202793" name="Picture 41" descr="747"/>
          <p:cNvPicPr>
            <a:picLocks noChangeAspect="1" noChangeArrowheads="1"/>
          </p:cNvPicPr>
          <p:nvPr/>
        </p:nvPicPr>
        <p:blipFill>
          <a:blip r:embed="rId3" cstate="print"/>
          <a:srcRect/>
          <a:stretch>
            <a:fillRect/>
          </a:stretch>
        </p:blipFill>
        <p:spPr bwMode="auto">
          <a:xfrm>
            <a:off x="6623050" y="2754796"/>
            <a:ext cx="3442003" cy="746324"/>
          </a:xfrm>
          <a:prstGeom prst="rect">
            <a:avLst/>
          </a:prstGeom>
          <a:noFill/>
          <a:ln w="9525">
            <a:noFill/>
            <a:miter lim="800000"/>
            <a:headEnd/>
            <a:tailEnd/>
          </a:ln>
        </p:spPr>
      </p:pic>
    </p:spTree>
    <p:extLst>
      <p:ext uri="{BB962C8B-B14F-4D97-AF65-F5344CB8AC3E}">
        <p14:creationId xmlns:p14="http://schemas.microsoft.com/office/powerpoint/2010/main" val="175240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27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27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2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94" y="286129"/>
            <a:ext cx="10910729" cy="1151965"/>
          </a:xfrm>
        </p:spPr>
        <p:txBody>
          <a:bodyPr>
            <a:normAutofit/>
          </a:bodyPr>
          <a:lstStyle/>
          <a:p>
            <a:r>
              <a:rPr lang="en-US" dirty="0" smtClean="0"/>
              <a:t>Behavioral </a:t>
            </a:r>
            <a:r>
              <a:rPr lang="en-US" dirty="0"/>
              <a:t>Health and </a:t>
            </a:r>
            <a:r>
              <a:rPr lang="en-US" dirty="0" smtClean="0"/>
              <a:t>Tobacco use</a:t>
            </a:r>
            <a:endParaRPr lang="en-US" dirty="0"/>
          </a:p>
        </p:txBody>
      </p:sp>
      <p:sp>
        <p:nvSpPr>
          <p:cNvPr id="3" name="Content Placeholder 2"/>
          <p:cNvSpPr>
            <a:spLocks noGrp="1"/>
          </p:cNvSpPr>
          <p:nvPr>
            <p:ph idx="1"/>
          </p:nvPr>
        </p:nvSpPr>
        <p:spPr>
          <a:xfrm>
            <a:off x="524284" y="1839978"/>
            <a:ext cx="8229600" cy="4267200"/>
          </a:xfrm>
        </p:spPr>
        <p:txBody>
          <a:bodyPr>
            <a:normAutofit fontScale="77500" lnSpcReduction="20000"/>
          </a:bodyPr>
          <a:lstStyle/>
          <a:p>
            <a:r>
              <a:rPr lang="en-US" sz="2400" dirty="0">
                <a:latin typeface="Arial" charset="0"/>
              </a:rPr>
              <a:t>31% of cigarettes smoked in the U.S. are consumed by individuals with a psychiatric or substance abuse disorder</a:t>
            </a:r>
          </a:p>
          <a:p>
            <a:r>
              <a:rPr lang="en-US" sz="2400" dirty="0">
                <a:latin typeface="Arial" charset="0"/>
              </a:rPr>
              <a:t>An estimated 200,000 smokers with mental illness or addiction die each year due to tobacco use </a:t>
            </a:r>
          </a:p>
          <a:p>
            <a:pPr lvl="1"/>
            <a:r>
              <a:rPr lang="en-US" sz="2000" dirty="0">
                <a:latin typeface="Arial" charset="0"/>
                <a:ea typeface="ＭＳ Ｐゴシック" charset="0"/>
              </a:rPr>
              <a:t>Approximately ½ of all tobacco-related deaths</a:t>
            </a:r>
          </a:p>
          <a:p>
            <a:pPr lvl="1"/>
            <a:r>
              <a:rPr lang="en-US" sz="2000" dirty="0">
                <a:latin typeface="Arial" charset="0"/>
                <a:ea typeface="ＭＳ Ｐゴシック" charset="0"/>
              </a:rPr>
              <a:t>Die 25 years younger than the general population largely due to smoking related illnesses</a:t>
            </a:r>
          </a:p>
          <a:p>
            <a:pPr lvl="1"/>
            <a:r>
              <a:rPr lang="en-US" sz="2000" dirty="0">
                <a:latin typeface="Arial" charset="0"/>
                <a:ea typeface="ＭＳ Ｐゴシック" charset="0"/>
              </a:rPr>
              <a:t>Highly disproportionate to the number of those with mental disorders in the general population</a:t>
            </a:r>
          </a:p>
          <a:p>
            <a:pPr>
              <a:buNone/>
            </a:pPr>
            <a:endParaRPr lang="en-US" dirty="0">
              <a:latin typeface="Arial" charset="0"/>
            </a:endParaRPr>
          </a:p>
          <a:p>
            <a:pPr marL="1714500" lvl="4" indent="0">
              <a:buNone/>
            </a:pPr>
            <a:endParaRPr lang="en-US" dirty="0" smtClean="0">
              <a:solidFill>
                <a:srgbClr val="FF0000"/>
              </a:solidFill>
              <a:latin typeface="Arial" charset="0"/>
              <a:ea typeface="ＭＳ Ｐゴシック" charset="0"/>
            </a:endParaRPr>
          </a:p>
          <a:p>
            <a:pPr marL="1714500" lvl="4" indent="0">
              <a:buNone/>
            </a:pPr>
            <a:endParaRPr lang="en-US" dirty="0">
              <a:solidFill>
                <a:srgbClr val="FF0000"/>
              </a:solidFill>
              <a:latin typeface="Arial" charset="0"/>
              <a:ea typeface="ＭＳ Ｐゴシック" charset="0"/>
            </a:endParaRPr>
          </a:p>
          <a:p>
            <a:pPr marL="1714500" lvl="4" indent="0">
              <a:buNone/>
            </a:pPr>
            <a:r>
              <a:rPr lang="en-US" dirty="0" smtClean="0">
                <a:solidFill>
                  <a:srgbClr val="FF0000"/>
                </a:solidFill>
                <a:latin typeface="Arial" charset="0"/>
                <a:ea typeface="ＭＳ Ｐゴシック" charset="0"/>
              </a:rPr>
              <a:t>                                          </a:t>
            </a:r>
            <a:r>
              <a:rPr lang="en-US" dirty="0">
                <a:solidFill>
                  <a:srgbClr val="A50021"/>
                </a:solidFill>
                <a:latin typeface="Arial" charset="0"/>
                <a:ea typeface="ＭＳ Ｐゴシック" charset="0"/>
              </a:rPr>
              <a:t>(CDC, 2013, NASMHPD Toolkit 2007)</a:t>
            </a:r>
          </a:p>
          <a:p>
            <a:endParaRPr lang="en-US" dirty="0"/>
          </a:p>
        </p:txBody>
      </p:sp>
    </p:spTree>
    <p:extLst>
      <p:ext uri="{BB962C8B-B14F-4D97-AF65-F5344CB8AC3E}">
        <p14:creationId xmlns:p14="http://schemas.microsoft.com/office/powerpoint/2010/main" val="35322493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900" dirty="0"/>
              <a:t>Behavioral Health and </a:t>
            </a:r>
            <a:r>
              <a:rPr lang="en-US" sz="4900" dirty="0" smtClean="0"/>
              <a:t>Tobacco </a:t>
            </a:r>
            <a:br>
              <a:rPr lang="en-US" sz="4900" dirty="0" smtClean="0"/>
            </a:br>
            <a:r>
              <a:rPr lang="en-US" sz="4900" dirty="0" smtClean="0"/>
              <a:t>use </a:t>
            </a:r>
            <a:r>
              <a:rPr lang="en-US" sz="4900" dirty="0"/>
              <a:t>in Texas</a:t>
            </a:r>
          </a:p>
        </p:txBody>
      </p:sp>
      <p:sp>
        <p:nvSpPr>
          <p:cNvPr id="3" name="Content Placeholder 2"/>
          <p:cNvSpPr>
            <a:spLocks noGrp="1"/>
          </p:cNvSpPr>
          <p:nvPr>
            <p:ph idx="1"/>
          </p:nvPr>
        </p:nvSpPr>
        <p:spPr>
          <a:xfrm>
            <a:off x="450715" y="1964986"/>
            <a:ext cx="7162800" cy="4189379"/>
          </a:xfrm>
        </p:spPr>
        <p:txBody>
          <a:bodyPr>
            <a:normAutofit fontScale="85000" lnSpcReduction="20000"/>
          </a:bodyPr>
          <a:lstStyle/>
          <a:p>
            <a:pPr marL="0" indent="0" algn="ctr">
              <a:buNone/>
            </a:pPr>
            <a:r>
              <a:rPr lang="en-US" sz="2400" dirty="0">
                <a:latin typeface="Arial" charset="0"/>
              </a:rPr>
              <a:t>DSHS-funded Substance Abuse </a:t>
            </a:r>
            <a:endParaRPr lang="en-US" sz="2400" dirty="0" smtClean="0">
              <a:latin typeface="Arial" charset="0"/>
            </a:endParaRPr>
          </a:p>
          <a:p>
            <a:pPr marL="0" indent="0" algn="ctr">
              <a:spcBef>
                <a:spcPts val="0"/>
              </a:spcBef>
              <a:buNone/>
            </a:pPr>
            <a:r>
              <a:rPr lang="en-US" sz="2400" dirty="0" smtClean="0">
                <a:latin typeface="Arial" charset="0"/>
              </a:rPr>
              <a:t>Treatment Centers</a:t>
            </a:r>
            <a:endParaRPr lang="en-US" sz="2400" dirty="0">
              <a:latin typeface="Arial" charset="0"/>
            </a:endParaRPr>
          </a:p>
          <a:p>
            <a:pPr marL="0" indent="0">
              <a:buNone/>
            </a:pPr>
            <a:endParaRPr lang="en-US" sz="2400" dirty="0">
              <a:latin typeface="Arial" charset="0"/>
            </a:endParaRPr>
          </a:p>
          <a:p>
            <a:pPr marL="0" indent="0"/>
            <a:r>
              <a:rPr lang="en-US" sz="2400" dirty="0">
                <a:latin typeface="Arial" charset="0"/>
              </a:rPr>
              <a:t>Intake/Assessment</a:t>
            </a:r>
          </a:p>
          <a:p>
            <a:pPr lvl="1"/>
            <a:r>
              <a:rPr lang="en-US" sz="2000" dirty="0">
                <a:solidFill>
                  <a:srgbClr val="A50021"/>
                </a:solidFill>
                <a:latin typeface="Arial" charset="0"/>
                <a:ea typeface="ＭＳ Ｐゴシック" charset="0"/>
              </a:rPr>
              <a:t>70% Adult Smoking Rate vs. 18.5% of Texas general population</a:t>
            </a:r>
          </a:p>
          <a:p>
            <a:pPr lvl="2">
              <a:buFontTx/>
              <a:buNone/>
            </a:pPr>
            <a:endParaRPr lang="en-US" sz="1800" dirty="0">
              <a:solidFill>
                <a:srgbClr val="A50021"/>
              </a:solidFill>
              <a:latin typeface="Arial" charset="0"/>
              <a:ea typeface="ＭＳ Ｐゴシック" charset="0"/>
            </a:endParaRPr>
          </a:p>
          <a:p>
            <a:pPr lvl="1"/>
            <a:r>
              <a:rPr lang="en-US" sz="2000" dirty="0">
                <a:solidFill>
                  <a:srgbClr val="A50021"/>
                </a:solidFill>
                <a:latin typeface="Arial" charset="0"/>
                <a:ea typeface="ＭＳ Ｐゴシック" charset="0"/>
              </a:rPr>
              <a:t>39% Youth Smoking Rate vs.11.2% of Texas youth </a:t>
            </a:r>
            <a:r>
              <a:rPr lang="en-US" sz="2000" dirty="0" smtClean="0">
                <a:solidFill>
                  <a:srgbClr val="A50021"/>
                </a:solidFill>
                <a:latin typeface="Arial" charset="0"/>
                <a:ea typeface="ＭＳ Ｐゴシック" charset="0"/>
              </a:rPr>
              <a:t>population</a:t>
            </a:r>
          </a:p>
          <a:p>
            <a:pPr marL="457200" lvl="1" indent="0">
              <a:buNone/>
            </a:pPr>
            <a:endParaRPr lang="en-US" dirty="0" smtClean="0">
              <a:solidFill>
                <a:srgbClr val="A50021"/>
              </a:solidFill>
              <a:latin typeface="Arial" charset="0"/>
              <a:ea typeface="ＭＳ Ｐゴシック" charset="0"/>
            </a:endParaRPr>
          </a:p>
          <a:p>
            <a:pPr marL="457200" lvl="1" indent="0">
              <a:buNone/>
            </a:pPr>
            <a:endParaRPr lang="en-US" dirty="0">
              <a:solidFill>
                <a:srgbClr val="A50021"/>
              </a:solidFill>
              <a:latin typeface="Arial" charset="0"/>
              <a:ea typeface="ＭＳ Ｐゴシック" charset="0"/>
            </a:endParaRPr>
          </a:p>
          <a:p>
            <a:pPr marL="457200" lvl="1" indent="0">
              <a:buNone/>
            </a:pPr>
            <a:r>
              <a:rPr lang="en-US" dirty="0" smtClean="0">
                <a:solidFill>
                  <a:srgbClr val="A50021"/>
                </a:solidFill>
                <a:latin typeface="Arial" charset="0"/>
                <a:ea typeface="ＭＳ Ｐゴシック" charset="0"/>
              </a:rPr>
              <a:t>(2011 </a:t>
            </a:r>
            <a:r>
              <a:rPr lang="en-US" dirty="0">
                <a:solidFill>
                  <a:srgbClr val="A50021"/>
                </a:solidFill>
                <a:latin typeface="Arial" charset="0"/>
                <a:ea typeface="ＭＳ Ｐゴシック" charset="0"/>
              </a:rPr>
              <a:t>Clinical Management for Behavioral Health </a:t>
            </a:r>
            <a:r>
              <a:rPr lang="en-US" dirty="0" smtClean="0">
                <a:solidFill>
                  <a:srgbClr val="A50021"/>
                </a:solidFill>
                <a:latin typeface="Arial" charset="0"/>
                <a:ea typeface="ＭＳ Ｐゴシック" charset="0"/>
              </a:rPr>
              <a:t>Services)</a:t>
            </a:r>
            <a:endParaRPr lang="en-US" sz="2000" dirty="0">
              <a:solidFill>
                <a:srgbClr val="A50021"/>
              </a:solidFill>
              <a:latin typeface="Arial" charset="0"/>
              <a:ea typeface="ＭＳ Ｐゴシック" charset="0"/>
            </a:endParaRPr>
          </a:p>
        </p:txBody>
      </p:sp>
    </p:spTree>
    <p:extLst>
      <p:ext uri="{BB962C8B-B14F-4D97-AF65-F5344CB8AC3E}">
        <p14:creationId xmlns:p14="http://schemas.microsoft.com/office/powerpoint/2010/main" val="173617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Health and Tobacco </a:t>
            </a:r>
            <a:br>
              <a:rPr lang="en-US" dirty="0" smtClean="0"/>
            </a:br>
            <a:r>
              <a:rPr lang="en-US" dirty="0" smtClean="0"/>
              <a:t>use in </a:t>
            </a:r>
            <a:r>
              <a:rPr lang="en-US" dirty="0"/>
              <a:t>Texas</a:t>
            </a:r>
          </a:p>
        </p:txBody>
      </p:sp>
      <p:sp>
        <p:nvSpPr>
          <p:cNvPr id="3" name="Content Placeholder 2"/>
          <p:cNvSpPr>
            <a:spLocks noGrp="1"/>
          </p:cNvSpPr>
          <p:nvPr>
            <p:ph idx="1"/>
          </p:nvPr>
        </p:nvSpPr>
        <p:spPr>
          <a:xfrm>
            <a:off x="956553" y="2496766"/>
            <a:ext cx="8229600" cy="2684834"/>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Higher smoking rate</a:t>
            </a:r>
          </a:p>
          <a:p>
            <a:r>
              <a:rPr lang="en-US" dirty="0" smtClean="0">
                <a:latin typeface="Tahoma" panose="020B0604030504040204" pitchFamily="34" charset="0"/>
                <a:ea typeface="Tahoma" panose="020B0604030504040204" pitchFamily="34" charset="0"/>
                <a:cs typeface="Tahoma" panose="020B0604030504040204" pitchFamily="34" charset="0"/>
              </a:rPr>
              <a:t>Less cessation, increased usage</a:t>
            </a:r>
          </a:p>
          <a:p>
            <a:r>
              <a:rPr lang="en-US" dirty="0" smtClean="0">
                <a:latin typeface="Tahoma" panose="020B0604030504040204" pitchFamily="34" charset="0"/>
                <a:ea typeface="Tahoma" panose="020B0604030504040204" pitchFamily="34" charset="0"/>
                <a:cs typeface="Tahoma" panose="020B0604030504040204" pitchFamily="34" charset="0"/>
              </a:rPr>
              <a:t>Higher rates of morbidity and mortality</a:t>
            </a:r>
          </a:p>
          <a:p>
            <a:r>
              <a:rPr lang="en-US" dirty="0" smtClean="0">
                <a:latin typeface="Tahoma" panose="020B0604030504040204" pitchFamily="34" charset="0"/>
                <a:ea typeface="Tahoma" panose="020B0604030504040204" pitchFamily="34" charset="0"/>
                <a:cs typeface="Tahoma" panose="020B0604030504040204" pitchFamily="34" charset="0"/>
              </a:rPr>
              <a:t>Disparate population</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53450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0227" y="1934183"/>
            <a:ext cx="9745883" cy="4525963"/>
          </a:xfrm>
        </p:spPr>
        <p:txBody>
          <a:bodyPr>
            <a:normAutofit/>
          </a:bodyPr>
          <a:lstStyle/>
          <a:p>
            <a:pPr marL="0" indent="0">
              <a:buNone/>
            </a:pPr>
            <a:r>
              <a:rPr lang="en-US" sz="2400" dirty="0" smtClean="0">
                <a:latin typeface="Arial" charset="0"/>
              </a:rPr>
              <a:t>64.6</a:t>
            </a:r>
            <a:r>
              <a:rPr lang="en-US" sz="2400" dirty="0">
                <a:latin typeface="Arial" charset="0"/>
              </a:rPr>
              <a:t>% Quitline Callers Report Mental Health Disorder</a:t>
            </a:r>
          </a:p>
          <a:p>
            <a:pPr lvl="1"/>
            <a:r>
              <a:rPr lang="en-US" dirty="0">
                <a:latin typeface="Arial" charset="0"/>
                <a:ea typeface="ＭＳ Ｐゴシック" charset="0"/>
              </a:rPr>
              <a:t>Depression:  </a:t>
            </a:r>
            <a:r>
              <a:rPr lang="en-US" dirty="0" smtClean="0">
                <a:latin typeface="Arial" charset="0"/>
                <a:ea typeface="ＭＳ Ｐゴシック" charset="0"/>
              </a:rPr>
              <a:t>21% </a:t>
            </a:r>
            <a:endParaRPr lang="en-US" dirty="0">
              <a:latin typeface="Arial" charset="0"/>
              <a:ea typeface="ＭＳ Ｐゴシック" charset="0"/>
            </a:endParaRPr>
          </a:p>
          <a:p>
            <a:pPr lvl="1"/>
            <a:r>
              <a:rPr lang="en-US" dirty="0">
                <a:latin typeface="Arial" charset="0"/>
                <a:ea typeface="ＭＳ Ｐゴシック" charset="0"/>
              </a:rPr>
              <a:t>Anxiety Disorder:  </a:t>
            </a:r>
            <a:r>
              <a:rPr lang="en-US" dirty="0" smtClean="0">
                <a:latin typeface="Arial" charset="0"/>
                <a:ea typeface="ＭＳ Ｐゴシック" charset="0"/>
              </a:rPr>
              <a:t>17%</a:t>
            </a:r>
            <a:endParaRPr lang="en-US" dirty="0">
              <a:latin typeface="Arial" charset="0"/>
              <a:ea typeface="ＭＳ Ｐゴシック" charset="0"/>
            </a:endParaRPr>
          </a:p>
          <a:p>
            <a:pPr lvl="1"/>
            <a:r>
              <a:rPr lang="en-US" dirty="0">
                <a:latin typeface="Arial" charset="0"/>
                <a:ea typeface="ＭＳ Ｐゴシック" charset="0"/>
              </a:rPr>
              <a:t>Bi-Polar Disorder:  </a:t>
            </a:r>
            <a:r>
              <a:rPr lang="en-US" dirty="0" smtClean="0">
                <a:latin typeface="Arial" charset="0"/>
                <a:ea typeface="ＭＳ Ｐゴシック" charset="0"/>
              </a:rPr>
              <a:t>10.2%</a:t>
            </a:r>
            <a:endParaRPr lang="en-US" dirty="0">
              <a:latin typeface="Arial" charset="0"/>
              <a:ea typeface="ＭＳ Ｐゴシック" charset="0"/>
            </a:endParaRPr>
          </a:p>
          <a:p>
            <a:pPr lvl="1"/>
            <a:r>
              <a:rPr lang="en-US" dirty="0">
                <a:latin typeface="Arial" charset="0"/>
                <a:ea typeface="ＭＳ Ｐゴシック" charset="0"/>
              </a:rPr>
              <a:t>Drugs and Alcohol:  7</a:t>
            </a:r>
            <a:r>
              <a:rPr lang="en-US" dirty="0" smtClean="0">
                <a:latin typeface="Arial" charset="0"/>
                <a:ea typeface="ＭＳ Ｐゴシック" charset="0"/>
              </a:rPr>
              <a:t>%</a:t>
            </a:r>
            <a:endParaRPr lang="en-US" dirty="0">
              <a:latin typeface="Arial" charset="0"/>
              <a:ea typeface="ＭＳ Ｐゴシック" charset="0"/>
            </a:endParaRPr>
          </a:p>
          <a:p>
            <a:pPr lvl="1"/>
            <a:r>
              <a:rPr lang="en-US" dirty="0">
                <a:latin typeface="Arial" charset="0"/>
                <a:ea typeface="ＭＳ Ｐゴシック" charset="0"/>
              </a:rPr>
              <a:t>Post Traumatic Stress Disorder:  </a:t>
            </a:r>
            <a:r>
              <a:rPr lang="en-US" dirty="0" smtClean="0">
                <a:latin typeface="Arial" charset="0"/>
                <a:ea typeface="ＭＳ Ｐゴシック" charset="0"/>
              </a:rPr>
              <a:t>5.9%</a:t>
            </a:r>
            <a:endParaRPr lang="en-US" dirty="0">
              <a:latin typeface="Arial" charset="0"/>
              <a:ea typeface="ＭＳ Ｐゴシック" charset="0"/>
            </a:endParaRPr>
          </a:p>
          <a:p>
            <a:pPr lvl="1"/>
            <a:r>
              <a:rPr lang="en-US" dirty="0">
                <a:latin typeface="Arial" charset="0"/>
                <a:ea typeface="ＭＳ Ｐゴシック" charset="0"/>
              </a:rPr>
              <a:t>Schizophrenia:  </a:t>
            </a:r>
            <a:r>
              <a:rPr lang="en-US" dirty="0" smtClean="0">
                <a:latin typeface="Arial" charset="0"/>
                <a:ea typeface="ＭＳ Ｐゴシック" charset="0"/>
              </a:rPr>
              <a:t>3.5%</a:t>
            </a:r>
            <a:endParaRPr lang="en-US" dirty="0">
              <a:latin typeface="Arial" charset="0"/>
              <a:ea typeface="ＭＳ Ｐゴシック" charset="0"/>
            </a:endParaRPr>
          </a:p>
          <a:p>
            <a:pPr marL="0" indent="0">
              <a:buNone/>
            </a:pPr>
            <a:endParaRPr lang="en-US" sz="1400" dirty="0" smtClean="0">
              <a:solidFill>
                <a:srgbClr val="FF0000"/>
              </a:solidFill>
              <a:latin typeface="Arial" charset="0"/>
            </a:endParaRPr>
          </a:p>
          <a:p>
            <a:pPr marL="0" indent="0">
              <a:buNone/>
            </a:pPr>
            <a:endParaRPr lang="en-US" sz="1400" dirty="0" smtClean="0">
              <a:solidFill>
                <a:srgbClr val="FF0000"/>
              </a:solidFill>
              <a:latin typeface="Arial" charset="0"/>
            </a:endParaRPr>
          </a:p>
          <a:p>
            <a:pPr marL="0" indent="0">
              <a:buNone/>
            </a:pPr>
            <a:r>
              <a:rPr lang="en-US" sz="1400" dirty="0" smtClean="0">
                <a:solidFill>
                  <a:srgbClr val="FF0000"/>
                </a:solidFill>
                <a:latin typeface="Arial" charset="0"/>
              </a:rPr>
              <a:t>				</a:t>
            </a:r>
            <a:r>
              <a:rPr lang="en-US" sz="1400" dirty="0" smtClean="0">
                <a:solidFill>
                  <a:srgbClr val="C00000"/>
                </a:solidFill>
                <a:latin typeface="Arial" charset="0"/>
              </a:rPr>
              <a:t>2014 </a:t>
            </a:r>
            <a:r>
              <a:rPr lang="en-US" sz="1400" dirty="0">
                <a:solidFill>
                  <a:srgbClr val="C00000"/>
                </a:solidFill>
                <a:latin typeface="Arial" charset="0"/>
              </a:rPr>
              <a:t>Texas Quitline Data (July – November) </a:t>
            </a:r>
          </a:p>
          <a:p>
            <a:pPr marL="0" indent="0">
              <a:buNone/>
            </a:pPr>
            <a:endParaRPr lang="en-US" sz="1400" dirty="0">
              <a:solidFill>
                <a:srgbClr val="FF0000"/>
              </a:solidFill>
            </a:endParaRPr>
          </a:p>
        </p:txBody>
      </p:sp>
      <p:sp>
        <p:nvSpPr>
          <p:cNvPr id="4" name="Title 1"/>
          <p:cNvSpPr>
            <a:spLocks noGrp="1"/>
          </p:cNvSpPr>
          <p:nvPr>
            <p:ph type="title"/>
          </p:nvPr>
        </p:nvSpPr>
        <p:spPr>
          <a:xfrm>
            <a:off x="718226" y="478277"/>
            <a:ext cx="10396882" cy="1151965"/>
          </a:xfrm>
        </p:spPr>
        <p:txBody>
          <a:bodyPr>
            <a:normAutofit fontScale="90000"/>
          </a:bodyPr>
          <a:lstStyle/>
          <a:p>
            <a:r>
              <a:rPr lang="en-US" dirty="0" smtClean="0"/>
              <a:t>Behavioral Health and Tobacco </a:t>
            </a:r>
            <a:br>
              <a:rPr lang="en-US" dirty="0" smtClean="0"/>
            </a:br>
            <a:r>
              <a:rPr lang="en-US" dirty="0" smtClean="0"/>
              <a:t>use in </a:t>
            </a:r>
            <a:r>
              <a:rPr lang="en-US" dirty="0"/>
              <a:t>Texas</a:t>
            </a:r>
          </a:p>
        </p:txBody>
      </p:sp>
    </p:spTree>
    <p:extLst>
      <p:ext uri="{BB962C8B-B14F-4D97-AF65-F5344CB8AC3E}">
        <p14:creationId xmlns:p14="http://schemas.microsoft.com/office/powerpoint/2010/main" val="3834993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997" y="46972"/>
            <a:ext cx="10396882" cy="1151965"/>
          </a:xfrm>
        </p:spPr>
        <p:txBody>
          <a:bodyPr>
            <a:noAutofit/>
          </a:bodyPr>
          <a:lstStyle/>
          <a:p>
            <a:r>
              <a:rPr lang="en-US" sz="4000" dirty="0" smtClean="0"/>
              <a:t>CDC Vital Signs: SHS in US Public Housing</a:t>
            </a:r>
            <a:endParaRPr lang="en-US" sz="4000" dirty="0"/>
          </a:p>
        </p:txBody>
      </p:sp>
      <p:sp>
        <p:nvSpPr>
          <p:cNvPr id="3" name="Content Placeholder 2"/>
          <p:cNvSpPr>
            <a:spLocks noGrp="1"/>
          </p:cNvSpPr>
          <p:nvPr>
            <p:ph sz="quarter" idx="13"/>
          </p:nvPr>
        </p:nvSpPr>
        <p:spPr>
          <a:xfrm>
            <a:off x="3560663" y="1797054"/>
            <a:ext cx="7343244" cy="3470550"/>
          </a:xfrm>
        </p:spPr>
        <p:txBody>
          <a:bodyPr>
            <a:normAutofit fontScale="77500" lnSpcReduction="20000"/>
          </a:bodyPr>
          <a:lstStyle/>
          <a:p>
            <a:r>
              <a:rPr lang="en-US" cap="none" dirty="0" smtClean="0">
                <a:latin typeface="Tahoma" panose="020B0604030504040204" pitchFamily="34" charset="0"/>
                <a:ea typeface="Tahoma" panose="020B0604030504040204" pitchFamily="34" charset="0"/>
                <a:cs typeface="Tahoma" panose="020B0604030504040204" pitchFamily="34" charset="0"/>
              </a:rPr>
              <a:t>One in four nonsmokers is exposed to second-hand smoke. (58 million people)</a:t>
            </a:r>
          </a:p>
          <a:p>
            <a:r>
              <a:rPr lang="en-US" cap="none" dirty="0" smtClean="0">
                <a:latin typeface="Tahoma" panose="020B0604030504040204" pitchFamily="34" charset="0"/>
                <a:ea typeface="Tahoma" panose="020B0604030504040204" pitchFamily="34" charset="0"/>
                <a:cs typeface="Tahoma" panose="020B0604030504040204" pitchFamily="34" charset="0"/>
              </a:rPr>
              <a:t>Individuals living in rental housing suffer from a higher second-hand smoke exposure.</a:t>
            </a:r>
          </a:p>
          <a:p>
            <a:r>
              <a:rPr lang="en-US" cap="none" dirty="0" smtClean="0">
                <a:latin typeface="Tahoma" panose="020B0604030504040204" pitchFamily="34" charset="0"/>
                <a:ea typeface="Tahoma" panose="020B0604030504040204" pitchFamily="34" charset="0"/>
                <a:cs typeface="Tahoma" panose="020B0604030504040204" pitchFamily="34" charset="0"/>
              </a:rPr>
              <a:t>The rate of respiratory illness is significantly higher among those living in public housing.</a:t>
            </a:r>
          </a:p>
          <a:p>
            <a:r>
              <a:rPr lang="en-US" cap="none" dirty="0" smtClean="0">
                <a:latin typeface="Tahoma" panose="020B0604030504040204" pitchFamily="34" charset="0"/>
                <a:ea typeface="Tahoma" panose="020B0604030504040204" pitchFamily="34" charset="0"/>
                <a:cs typeface="Tahoma" panose="020B0604030504040204" pitchFamily="34" charset="0"/>
              </a:rPr>
              <a:t>There are 760,00 children living in public housing.</a:t>
            </a:r>
          </a:p>
          <a:p>
            <a:r>
              <a:rPr lang="en-US" cap="none" dirty="0" smtClean="0">
                <a:latin typeface="Tahoma" panose="020B0604030504040204" pitchFamily="34" charset="0"/>
                <a:ea typeface="Tahoma" panose="020B0604030504040204" pitchFamily="34" charset="0"/>
                <a:cs typeface="Tahoma" panose="020B0604030504040204" pitchFamily="34" charset="0"/>
              </a:rPr>
              <a:t>The proposed rule restricting tobacco use in public housing will impact 2 million people and save an estimated $153 million due to health, safety and damage to facilities costs.</a:t>
            </a:r>
          </a:p>
          <a:p>
            <a:pPr marL="0" indent="0">
              <a:buNone/>
            </a:pPr>
            <a:r>
              <a:rPr lang="en-US" sz="1500" cap="none" dirty="0" smtClean="0">
                <a:latin typeface="Tahoma" panose="020B0604030504040204" pitchFamily="34" charset="0"/>
                <a:ea typeface="Tahoma" panose="020B0604030504040204" pitchFamily="34" charset="0"/>
                <a:cs typeface="Tahoma" panose="020B0604030504040204" pitchFamily="34" charset="0"/>
              </a:rPr>
              <a:t>			</a:t>
            </a:r>
            <a:r>
              <a:rPr lang="en-US" sz="1500" dirty="0" smtClean="0"/>
              <a:t>				</a:t>
            </a:r>
            <a:endParaRPr lang="en-US" sz="15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150973" cy="6858000"/>
          </a:xfrm>
          <a:prstGeom prst="rect">
            <a:avLst/>
          </a:prstGeom>
        </p:spPr>
      </p:pic>
      <p:sp>
        <p:nvSpPr>
          <p:cNvPr id="5" name="TextBox 4"/>
          <p:cNvSpPr txBox="1"/>
          <p:nvPr/>
        </p:nvSpPr>
        <p:spPr>
          <a:xfrm>
            <a:off x="5718131" y="5774499"/>
            <a:ext cx="4327660" cy="369332"/>
          </a:xfrm>
          <a:prstGeom prst="rect">
            <a:avLst/>
          </a:prstGeom>
          <a:noFill/>
        </p:spPr>
        <p:txBody>
          <a:bodyPr wrap="none" rtlCol="0">
            <a:spAutoFit/>
          </a:bodyPr>
          <a:lstStyle/>
          <a:p>
            <a:r>
              <a:rPr lang="en-US" dirty="0">
                <a:solidFill>
                  <a:srgbClr val="C00000"/>
                </a:solidFill>
                <a:latin typeface="Arial Narrow" panose="020B0606020202030204" pitchFamily="34" charset="0"/>
              </a:rPr>
              <a:t>https://www.cdc.gov/vitalsigns/tobacco/index.html</a:t>
            </a:r>
          </a:p>
        </p:txBody>
      </p:sp>
    </p:spTree>
    <p:extLst>
      <p:ext uri="{BB962C8B-B14F-4D97-AF65-F5344CB8AC3E}">
        <p14:creationId xmlns:p14="http://schemas.microsoft.com/office/powerpoint/2010/main" val="1747606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38" y="163286"/>
            <a:ext cx="10396882" cy="1151965"/>
          </a:xfrm>
        </p:spPr>
        <p:txBody>
          <a:bodyPr/>
          <a:lstStyle/>
          <a:p>
            <a:r>
              <a:rPr lang="en-US" dirty="0" smtClean="0"/>
              <a:t>Objectives</a:t>
            </a:r>
            <a:endParaRPr lang="en-US" dirty="0"/>
          </a:p>
        </p:txBody>
      </p:sp>
      <p:sp>
        <p:nvSpPr>
          <p:cNvPr id="3" name="Content Placeholder 2"/>
          <p:cNvSpPr>
            <a:spLocks noGrp="1"/>
          </p:cNvSpPr>
          <p:nvPr>
            <p:ph sz="quarter" idx="13"/>
          </p:nvPr>
        </p:nvSpPr>
        <p:spPr>
          <a:xfrm>
            <a:off x="520338" y="1245324"/>
            <a:ext cx="11053354" cy="4360091"/>
          </a:xfrm>
        </p:spPr>
        <p:txBody>
          <a:bodyPr>
            <a:normAutofit/>
          </a:bodyPr>
          <a:lstStyle/>
          <a:p>
            <a:pPr marL="0" indent="0">
              <a:buNone/>
            </a:pPr>
            <a:r>
              <a:rPr lang="en-US" sz="2200" cap="none" dirty="0" smtClean="0">
                <a:latin typeface="Tahoma" panose="020B0604030504040204" pitchFamily="34" charset="0"/>
                <a:ea typeface="Tahoma" panose="020B0604030504040204" pitchFamily="34" charset="0"/>
                <a:cs typeface="Tahoma" panose="020B0604030504040204" pitchFamily="34" charset="0"/>
              </a:rPr>
              <a:t>In this training you will learn about the following:</a:t>
            </a:r>
          </a:p>
          <a:p>
            <a:r>
              <a:rPr lang="en-US" sz="2200" cap="none" dirty="0" smtClean="0">
                <a:latin typeface="Tahoma" panose="020B0604030504040204" pitchFamily="34" charset="0"/>
                <a:ea typeface="Tahoma" panose="020B0604030504040204" pitchFamily="34" charset="0"/>
                <a:cs typeface="Tahoma" panose="020B0604030504040204" pitchFamily="34" charset="0"/>
              </a:rPr>
              <a:t>The high impact of tobacco use on people, especially youth, people with chronic health disorders and those with other substance addictions</a:t>
            </a:r>
          </a:p>
          <a:p>
            <a:r>
              <a:rPr lang="en-US" sz="2200" cap="none" dirty="0" smtClean="0">
                <a:latin typeface="Tahoma" panose="020B0604030504040204" pitchFamily="34" charset="0"/>
                <a:ea typeface="Tahoma" panose="020B0604030504040204" pitchFamily="34" charset="0"/>
                <a:cs typeface="Tahoma" panose="020B0604030504040204" pitchFamily="34" charset="0"/>
              </a:rPr>
              <a:t>New tobacco products being marketed in our communities</a:t>
            </a:r>
          </a:p>
          <a:p>
            <a:r>
              <a:rPr lang="en-US" sz="2200" cap="none" dirty="0" smtClean="0">
                <a:latin typeface="Tahoma" panose="020B0604030504040204" pitchFamily="34" charset="0"/>
                <a:ea typeface="Tahoma" panose="020B0604030504040204" pitchFamily="34" charset="0"/>
                <a:cs typeface="Tahoma" panose="020B0604030504040204" pitchFamily="34" charset="0"/>
              </a:rPr>
              <a:t>The Texas Quitline and the tobacco quitline services available to support anyone who is ready to quit</a:t>
            </a:r>
          </a:p>
          <a:p>
            <a:r>
              <a:rPr lang="en-US" sz="2200" cap="none" dirty="0" smtClean="0">
                <a:latin typeface="Tahoma" panose="020B0604030504040204" pitchFamily="34" charset="0"/>
                <a:ea typeface="Tahoma" panose="020B0604030504040204" pitchFamily="34" charset="0"/>
                <a:cs typeface="Tahoma" panose="020B0604030504040204" pitchFamily="34" charset="0"/>
              </a:rPr>
              <a:t>Referral tools that can help providers and community coalitions work together to increase tobacco cessation in our communities</a:t>
            </a:r>
          </a:p>
          <a:p>
            <a:r>
              <a:rPr lang="en-US" sz="2200" cap="none" dirty="0" smtClean="0">
                <a:latin typeface="Tahoma" panose="020B0604030504040204" pitchFamily="34" charset="0"/>
                <a:ea typeface="Tahoma" panose="020B0604030504040204" pitchFamily="34" charset="0"/>
                <a:cs typeface="Tahoma" panose="020B0604030504040204" pitchFamily="34" charset="0"/>
              </a:rPr>
              <a:t>Discuss ways to engage in dialogue with people about quitting tobacco</a:t>
            </a:r>
          </a:p>
        </p:txBody>
      </p:sp>
    </p:spTree>
    <p:extLst>
      <p:ext uri="{BB962C8B-B14F-4D97-AF65-F5344CB8AC3E}">
        <p14:creationId xmlns:p14="http://schemas.microsoft.com/office/powerpoint/2010/main" val="4058751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990" y="131114"/>
            <a:ext cx="10396882" cy="1151965"/>
          </a:xfrm>
        </p:spPr>
        <p:txBody>
          <a:bodyPr/>
          <a:lstStyle/>
          <a:p>
            <a:r>
              <a:rPr lang="en-US" dirty="0" smtClean="0"/>
              <a:t>Smoke-free public housing</a:t>
            </a:r>
            <a:endParaRPr lang="en-US" dirty="0"/>
          </a:p>
        </p:txBody>
      </p:sp>
      <p:sp>
        <p:nvSpPr>
          <p:cNvPr id="3" name="Content Placeholder 2"/>
          <p:cNvSpPr>
            <a:spLocks noGrp="1"/>
          </p:cNvSpPr>
          <p:nvPr>
            <p:ph sz="quarter" idx="13"/>
          </p:nvPr>
        </p:nvSpPr>
        <p:spPr>
          <a:xfrm>
            <a:off x="658257" y="1028546"/>
            <a:ext cx="6516761" cy="4722222"/>
          </a:xfrm>
        </p:spPr>
        <p:txBody>
          <a:bodyPr>
            <a:normAutofit fontScale="92500" lnSpcReduction="10000"/>
          </a:bodyPr>
          <a:lstStyle/>
          <a:p>
            <a:pPr marL="0" indent="0">
              <a:buNone/>
            </a:pPr>
            <a:r>
              <a:rPr lang="en-US" sz="1700" cap="none" dirty="0" smtClean="0">
                <a:latin typeface="Tahoma" panose="020B0604030504040204" pitchFamily="34" charset="0"/>
                <a:ea typeface="Tahoma" panose="020B0604030504040204" pitchFamily="34" charset="0"/>
                <a:cs typeface="Tahoma" panose="020B0604030504040204" pitchFamily="34" charset="0"/>
              </a:rPr>
              <a:t>In December 2016, HUD issued a rule requiring each public housing agency administering public housing to implement a smoke-free policy no later than </a:t>
            </a:r>
            <a:r>
              <a:rPr lang="en-US" sz="1700" cap="none" dirty="0">
                <a:latin typeface="Tahoma" panose="020B0604030504040204" pitchFamily="34" charset="0"/>
                <a:ea typeface="Tahoma" panose="020B0604030504040204" pitchFamily="34" charset="0"/>
                <a:cs typeface="Tahoma" panose="020B0604030504040204" pitchFamily="34" charset="0"/>
              </a:rPr>
              <a:t>A</a:t>
            </a:r>
            <a:r>
              <a:rPr lang="en-US" sz="1700" cap="none" dirty="0" smtClean="0">
                <a:latin typeface="Tahoma" panose="020B0604030504040204" pitchFamily="34" charset="0"/>
                <a:ea typeface="Tahoma" panose="020B0604030504040204" pitchFamily="34" charset="0"/>
                <a:cs typeface="Tahoma" panose="020B0604030504040204" pitchFamily="34" charset="0"/>
              </a:rPr>
              <a:t>ug. 3, 2018.</a:t>
            </a:r>
          </a:p>
          <a:p>
            <a:r>
              <a:rPr lang="en-US" sz="1600" cap="none" dirty="0" smtClean="0">
                <a:latin typeface="Tahoma" panose="020B0604030504040204" pitchFamily="34" charset="0"/>
                <a:ea typeface="Tahoma" panose="020B0604030504040204" pitchFamily="34" charset="0"/>
                <a:cs typeface="Tahoma" panose="020B0604030504040204" pitchFamily="34" charset="0"/>
              </a:rPr>
              <a:t>The policy must prohibit the use of “prohibited tobacco products” in all indoor areas, including individual living units, common areas, administrative office buildings, and outdoor areas within 25 feet of those areas.</a:t>
            </a:r>
          </a:p>
          <a:p>
            <a:r>
              <a:rPr lang="en-US" sz="1600" cap="none" dirty="0" smtClean="0">
                <a:latin typeface="Tahoma" panose="020B0604030504040204" pitchFamily="34" charset="0"/>
                <a:ea typeface="Tahoma" panose="020B0604030504040204" pitchFamily="34" charset="0"/>
                <a:cs typeface="Tahoma" panose="020B0604030504040204" pitchFamily="34" charset="0"/>
              </a:rPr>
              <a:t>The 25-foot perimeter includes balconies, porches, decks, and any outdoor space within 25 feet. Any designated smoking areas would have to be outside the 25-foot buffer zone. </a:t>
            </a:r>
          </a:p>
          <a:p>
            <a:r>
              <a:rPr lang="en-US" sz="1600" cap="none" dirty="0" smtClean="0">
                <a:latin typeface="Tahoma" panose="020B0604030504040204" pitchFamily="34" charset="0"/>
                <a:ea typeface="Tahoma" panose="020B0604030504040204" pitchFamily="34" charset="0"/>
                <a:cs typeface="Tahoma" panose="020B0604030504040204" pitchFamily="34" charset="0"/>
              </a:rPr>
              <a:t>This ruling includes both combustible tobacco (cigarettes, cigars, pipes) and water pipes (hookah).</a:t>
            </a:r>
          </a:p>
          <a:p>
            <a:r>
              <a:rPr lang="en-US" sz="1600" cap="none" dirty="0" smtClean="0">
                <a:latin typeface="Tahoma" panose="020B0604030504040204" pitchFamily="34" charset="0"/>
                <a:ea typeface="Tahoma" panose="020B0604030504040204" pitchFamily="34" charset="0"/>
                <a:cs typeface="Tahoma" panose="020B0604030504040204" pitchFamily="34" charset="0"/>
              </a:rPr>
              <a:t>While the ruling does not explicitly exclude electronic nicotine delivery systems (ENDs), PHAs can prohibit the use of ends in their smoke-free policies.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52" y="1288285"/>
            <a:ext cx="3984455" cy="4167698"/>
          </a:xfrm>
          <a:prstGeom prst="rect">
            <a:avLst/>
          </a:prstGeom>
        </p:spPr>
      </p:pic>
      <p:sp>
        <p:nvSpPr>
          <p:cNvPr id="5" name="TextBox 4"/>
          <p:cNvSpPr txBox="1"/>
          <p:nvPr/>
        </p:nvSpPr>
        <p:spPr>
          <a:xfrm>
            <a:off x="6055639" y="5859281"/>
            <a:ext cx="5569923" cy="369332"/>
          </a:xfrm>
          <a:prstGeom prst="rect">
            <a:avLst/>
          </a:prstGeom>
          <a:noFill/>
        </p:spPr>
        <p:txBody>
          <a:bodyPr wrap="none" rtlCol="0">
            <a:spAutoFit/>
          </a:bodyPr>
          <a:lstStyle/>
          <a:p>
            <a:r>
              <a:rPr lang="en-US" dirty="0">
                <a:solidFill>
                  <a:srgbClr val="C00000"/>
                </a:solidFill>
                <a:latin typeface="Arial Narrow" panose="020B0606020202030204" pitchFamily="34" charset="0"/>
              </a:rPr>
              <a:t>https://www.hud.gov/program_offices/healthy_homes/smokefree</a:t>
            </a:r>
          </a:p>
        </p:txBody>
      </p:sp>
    </p:spTree>
    <p:extLst>
      <p:ext uri="{BB962C8B-B14F-4D97-AF65-F5344CB8AC3E}">
        <p14:creationId xmlns:p14="http://schemas.microsoft.com/office/powerpoint/2010/main" val="2207363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080" y="2534432"/>
            <a:ext cx="9816230" cy="1143000"/>
          </a:xfrm>
        </p:spPr>
        <p:txBody>
          <a:bodyPr>
            <a:noAutofit/>
          </a:bodyPr>
          <a:lstStyle/>
          <a:p>
            <a:r>
              <a:rPr lang="en-US" sz="4000" dirty="0" smtClean="0">
                <a:solidFill>
                  <a:schemeClr val="tx1"/>
                </a:solidFill>
              </a:rPr>
              <a:t>What are your experiences with offering tobacco cessation to your clients?</a:t>
            </a:r>
            <a:endParaRPr lang="en-US" sz="4000" dirty="0">
              <a:solidFill>
                <a:schemeClr val="tx1"/>
              </a:solidFill>
            </a:endParaRPr>
          </a:p>
        </p:txBody>
      </p:sp>
    </p:spTree>
    <p:extLst>
      <p:ext uri="{BB962C8B-B14F-4D97-AF65-F5344CB8AC3E}">
        <p14:creationId xmlns:p14="http://schemas.microsoft.com/office/powerpoint/2010/main" val="186756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19" y="582940"/>
            <a:ext cx="10396882" cy="1151965"/>
          </a:xfrm>
        </p:spPr>
        <p:txBody>
          <a:bodyPr>
            <a:normAutofit fontScale="90000"/>
          </a:bodyPr>
          <a:lstStyle/>
          <a:p>
            <a:r>
              <a:rPr lang="en-US" dirty="0" smtClean="0"/>
              <a:t>Texas Quitline = Value added</a:t>
            </a:r>
            <a:br>
              <a:rPr lang="en-US" dirty="0" smtClean="0"/>
            </a:br>
            <a:r>
              <a:rPr lang="en-US" dirty="0" smtClean="0"/>
              <a:t>at no cost to Texas </a:t>
            </a:r>
            <a:r>
              <a:rPr lang="en-US" dirty="0"/>
              <a:t>Residents</a:t>
            </a:r>
          </a:p>
        </p:txBody>
      </p:sp>
      <p:sp>
        <p:nvSpPr>
          <p:cNvPr id="3" name="Content Placeholder 2"/>
          <p:cNvSpPr>
            <a:spLocks noGrp="1"/>
          </p:cNvSpPr>
          <p:nvPr>
            <p:ph sz="quarter" idx="13"/>
          </p:nvPr>
        </p:nvSpPr>
        <p:spPr>
          <a:xfrm>
            <a:off x="538619" y="1828042"/>
            <a:ext cx="8200266" cy="3893058"/>
          </a:xfrm>
        </p:spPr>
        <p:txBody>
          <a:bodyPr>
            <a:normAutofit fontScale="92500" lnSpcReduction="10000"/>
          </a:bodyPr>
          <a:lstStyle/>
          <a:p>
            <a:r>
              <a:rPr lang="en-US" dirty="0" smtClean="0">
                <a:latin typeface="Tahoma" panose="020B0604030504040204" pitchFamily="34" charset="0"/>
                <a:ea typeface="Tahoma" panose="020B0604030504040204" pitchFamily="34" charset="0"/>
                <a:cs typeface="Tahoma" panose="020B0604030504040204" pitchFamily="34" charset="0"/>
              </a:rPr>
              <a:t>Quitline counseling is offered </a:t>
            </a:r>
            <a:r>
              <a:rPr lang="en-US" dirty="0">
                <a:latin typeface="Tahoma" panose="020B0604030504040204" pitchFamily="34" charset="0"/>
                <a:ea typeface="Tahoma" panose="020B0604030504040204" pitchFamily="34" charset="0"/>
                <a:cs typeface="Tahoma" panose="020B0604030504040204" pitchFamily="34" charset="0"/>
              </a:rPr>
              <a:t>in English and </a:t>
            </a:r>
            <a:r>
              <a:rPr lang="en-US" dirty="0" smtClean="0">
                <a:latin typeface="Tahoma" panose="020B0604030504040204" pitchFamily="34" charset="0"/>
                <a:ea typeface="Tahoma" panose="020B0604030504040204" pitchFamily="34" charset="0"/>
                <a:cs typeface="Tahoma" panose="020B0604030504040204" pitchFamily="34" charset="0"/>
              </a:rPr>
              <a:t>Spanish; other </a:t>
            </a:r>
            <a:r>
              <a:rPr lang="en-US" dirty="0">
                <a:latin typeface="Tahoma" panose="020B0604030504040204" pitchFamily="34" charset="0"/>
                <a:ea typeface="Tahoma" panose="020B0604030504040204" pitchFamily="34" charset="0"/>
                <a:cs typeface="Tahoma" panose="020B0604030504040204" pitchFamily="34" charset="0"/>
              </a:rPr>
              <a:t>languages </a:t>
            </a:r>
            <a:r>
              <a:rPr lang="en-US" dirty="0" smtClean="0">
                <a:latin typeface="Tahoma" panose="020B0604030504040204" pitchFamily="34" charset="0"/>
                <a:ea typeface="Tahoma" panose="020B0604030504040204" pitchFamily="34" charset="0"/>
                <a:cs typeface="Tahoma" panose="020B0604030504040204" pitchFamily="34" charset="0"/>
              </a:rPr>
              <a:t>available with simultaneous interpretation service</a:t>
            </a:r>
          </a:p>
          <a:p>
            <a:r>
              <a:rPr lang="en-US" dirty="0" smtClean="0">
                <a:latin typeface="Tahoma" panose="020B0604030504040204" pitchFamily="34" charset="0"/>
                <a:ea typeface="Tahoma" panose="020B0604030504040204" pitchFamily="34" charset="0"/>
                <a:cs typeface="Tahoma" panose="020B0604030504040204" pitchFamily="34" charset="0"/>
              </a:rPr>
              <a:t>Calls </a:t>
            </a:r>
            <a:r>
              <a:rPr lang="en-US" dirty="0">
                <a:latin typeface="Tahoma" panose="020B0604030504040204" pitchFamily="34" charset="0"/>
                <a:ea typeface="Tahoma" panose="020B0604030504040204" pitchFamily="34" charset="0"/>
                <a:cs typeface="Tahoma" panose="020B0604030504040204" pitchFamily="34" charset="0"/>
              </a:rPr>
              <a:t>answered and counseling available on a 24/7 basis</a:t>
            </a:r>
          </a:p>
          <a:p>
            <a:r>
              <a:rPr lang="en-US" dirty="0" smtClean="0">
                <a:latin typeface="Tahoma" panose="020B0604030504040204" pitchFamily="34" charset="0"/>
                <a:ea typeface="Tahoma" panose="020B0604030504040204" pitchFamily="34" charset="0"/>
                <a:cs typeface="Tahoma" panose="020B0604030504040204" pitchFamily="34" charset="0"/>
              </a:rPr>
              <a:t>Up to 5 counseling sessions </a:t>
            </a:r>
          </a:p>
          <a:p>
            <a:r>
              <a:rPr lang="en-US" dirty="0">
                <a:latin typeface="Tahoma" panose="020B0604030504040204" pitchFamily="34" charset="0"/>
                <a:ea typeface="Tahoma" panose="020B0604030504040204" pitchFamily="34" charset="0"/>
                <a:cs typeface="Tahoma" panose="020B0604030504040204" pitchFamily="34" charset="0"/>
              </a:rPr>
              <a:t>Private &amp; confidential service</a:t>
            </a:r>
          </a:p>
          <a:p>
            <a:r>
              <a:rPr lang="en-US" dirty="0" smtClean="0">
                <a:latin typeface="Tahoma" panose="020B0604030504040204" pitchFamily="34" charset="0"/>
                <a:ea typeface="Tahoma" panose="020B0604030504040204" pitchFamily="34" charset="0"/>
                <a:cs typeface="Tahoma" panose="020B0604030504040204" pitchFamily="34" charset="0"/>
              </a:rPr>
              <a:t>Over-the-counter Nicotine Replacement Therapy (NRT) available for </a:t>
            </a:r>
            <a:r>
              <a:rPr lang="en-US" dirty="0">
                <a:latin typeface="Tahoma" panose="020B0604030504040204" pitchFamily="34" charset="0"/>
                <a:ea typeface="Tahoma" panose="020B0604030504040204" pitchFamily="34" charset="0"/>
                <a:cs typeface="Tahoma" panose="020B0604030504040204" pitchFamily="34" charset="0"/>
              </a:rPr>
              <a:t>qualified callers </a:t>
            </a:r>
            <a:r>
              <a:rPr lang="en-US" dirty="0" smtClean="0">
                <a:latin typeface="Tahoma" panose="020B0604030504040204" pitchFamily="34" charset="0"/>
                <a:ea typeface="Tahoma" panose="020B0604030504040204" pitchFamily="34" charset="0"/>
                <a:cs typeface="Tahoma" panose="020B0604030504040204" pitchFamily="34" charset="0"/>
              </a:rPr>
              <a:t>18 and older who are enrolled </a:t>
            </a:r>
            <a:r>
              <a:rPr lang="en-US" dirty="0">
                <a:latin typeface="Tahoma" panose="020B0604030504040204" pitchFamily="34" charset="0"/>
                <a:ea typeface="Tahoma" panose="020B0604030504040204" pitchFamily="34" charset="0"/>
                <a:cs typeface="Tahoma" panose="020B0604030504040204" pitchFamily="34" charset="0"/>
              </a:rPr>
              <a:t>in </a:t>
            </a:r>
            <a:r>
              <a:rPr lang="en-US" dirty="0" smtClean="0">
                <a:latin typeface="Tahoma" panose="020B0604030504040204" pitchFamily="34" charset="0"/>
                <a:ea typeface="Tahoma" panose="020B0604030504040204" pitchFamily="34" charset="0"/>
                <a:cs typeface="Tahoma" panose="020B0604030504040204" pitchFamily="34" charset="0"/>
              </a:rPr>
              <a:t>counseling (includes </a:t>
            </a:r>
            <a:r>
              <a:rPr lang="en-US" dirty="0">
                <a:latin typeface="Tahoma" panose="020B0604030504040204" pitchFamily="34" charset="0"/>
                <a:ea typeface="Tahoma" panose="020B0604030504040204" pitchFamily="34" charset="0"/>
                <a:cs typeface="Tahoma" panose="020B0604030504040204" pitchFamily="34" charset="0"/>
              </a:rPr>
              <a:t>patch, gum or </a:t>
            </a:r>
            <a:r>
              <a:rPr lang="en-US" dirty="0" smtClean="0">
                <a:latin typeface="Tahoma" panose="020B0604030504040204" pitchFamily="34" charset="0"/>
                <a:ea typeface="Tahoma" panose="020B0604030504040204" pitchFamily="34" charset="0"/>
                <a:cs typeface="Tahoma" panose="020B0604030504040204" pitchFamily="34" charset="0"/>
              </a:rPr>
              <a:t>lozenges) MAILED TO THEIR HOME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534" y="586786"/>
            <a:ext cx="1815369" cy="3187785"/>
          </a:xfrm>
          <a:prstGeom prst="rect">
            <a:avLst/>
          </a:prstGeom>
        </p:spPr>
      </p:pic>
    </p:spTree>
    <p:extLst>
      <p:ext uri="{BB962C8B-B14F-4D97-AF65-F5344CB8AC3E}">
        <p14:creationId xmlns:p14="http://schemas.microsoft.com/office/powerpoint/2010/main" val="1488528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732636368"/>
              </p:ext>
            </p:extLst>
          </p:nvPr>
        </p:nvGraphicFramePr>
        <p:xfrm>
          <a:off x="7462598" y="2793303"/>
          <a:ext cx="3481134" cy="2317315"/>
        </p:xfrm>
        <a:graphic>
          <a:graphicData uri="http://schemas.openxmlformats.org/presentationml/2006/ole">
            <mc:AlternateContent xmlns:mc="http://schemas.openxmlformats.org/markup-compatibility/2006">
              <mc:Choice xmlns:v="urn:schemas-microsoft-com:vml" Requires="v">
                <p:oleObj spid="_x0000_s2126" name="Photo Editor Photo" r:id="rId4" imgW="6095238" imgH="4057143" progId="">
                  <p:embed/>
                </p:oleObj>
              </mc:Choice>
              <mc:Fallback>
                <p:oleObj name="Photo Editor Photo" r:id="rId4" imgW="6095238" imgH="4057143" progId="">
                  <p:embed/>
                  <p:pic>
                    <p:nvPicPr>
                      <p:cNvPr id="105474"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598" y="2793303"/>
                        <a:ext cx="3481134" cy="2317315"/>
                      </a:xfrm>
                      <a:prstGeom prst="rect">
                        <a:avLst/>
                      </a:prstGeom>
                      <a:noFill/>
                      <a:ln>
                        <a:noFill/>
                      </a:ln>
                      <a:extLst/>
                    </p:spPr>
                  </p:pic>
                </p:oleObj>
              </mc:Fallback>
            </mc:AlternateContent>
          </a:graphicData>
        </a:graphic>
      </p:graphicFrame>
      <p:sp>
        <p:nvSpPr>
          <p:cNvPr id="7" name="Rectangle 8"/>
          <p:cNvSpPr txBox="1">
            <a:spLocks noChangeArrowheads="1"/>
          </p:cNvSpPr>
          <p:nvPr/>
        </p:nvSpPr>
        <p:spPr bwMode="auto">
          <a:xfrm>
            <a:off x="588963" y="1597069"/>
            <a:ext cx="8680297" cy="430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100000"/>
              </a:spcBef>
              <a:buClr>
                <a:schemeClr val="tx1"/>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r>
              <a:rPr lang="en-US" dirty="0"/>
              <a:t>Caller is routed to language-appropriate staff</a:t>
            </a:r>
          </a:p>
          <a:p>
            <a:pPr eaLnBrk="1" hangingPunct="1">
              <a:spcBef>
                <a:spcPts val="1200"/>
              </a:spcBef>
            </a:pPr>
            <a:r>
              <a:rPr lang="en-US" dirty="0"/>
              <a:t>Brief Questionnaire</a:t>
            </a:r>
          </a:p>
          <a:p>
            <a:pPr lvl="1" eaLnBrk="1" hangingPunct="1"/>
            <a:r>
              <a:rPr lang="en-US" sz="2400" dirty="0"/>
              <a:t>Contact and demographic information</a:t>
            </a:r>
          </a:p>
          <a:p>
            <a:pPr lvl="1" eaLnBrk="1" hangingPunct="1"/>
            <a:r>
              <a:rPr lang="en-US" sz="2400" dirty="0"/>
              <a:t>Smoking behavior </a:t>
            </a:r>
          </a:p>
          <a:p>
            <a:pPr eaLnBrk="1" hangingPunct="1">
              <a:spcBef>
                <a:spcPts val="1200"/>
              </a:spcBef>
            </a:pPr>
            <a:r>
              <a:rPr lang="en-US" dirty="0"/>
              <a:t>Choice of services</a:t>
            </a:r>
          </a:p>
          <a:p>
            <a:pPr lvl="1" eaLnBrk="1" hangingPunct="1"/>
            <a:r>
              <a:rPr lang="en-US" sz="2400" dirty="0"/>
              <a:t>Individualized telephone counseling</a:t>
            </a:r>
          </a:p>
          <a:p>
            <a:pPr lvl="1" eaLnBrk="1" hangingPunct="1"/>
            <a:r>
              <a:rPr lang="en-US" sz="2400" dirty="0"/>
              <a:t>Quitting literature mailed within 24 </a:t>
            </a:r>
            <a:r>
              <a:rPr lang="en-US" sz="2400" dirty="0" err="1"/>
              <a:t>hrs</a:t>
            </a:r>
            <a:endParaRPr lang="en-US" sz="2400" dirty="0"/>
          </a:p>
          <a:p>
            <a:pPr lvl="1" eaLnBrk="1" hangingPunct="1"/>
            <a:r>
              <a:rPr lang="en-US" sz="2400" dirty="0"/>
              <a:t>Referral to local programs, as appropriate</a:t>
            </a:r>
          </a:p>
        </p:txBody>
      </p:sp>
      <p:sp>
        <p:nvSpPr>
          <p:cNvPr id="8" name="Rectangle 10"/>
          <p:cNvSpPr txBox="1">
            <a:spLocks noChangeArrowheads="1"/>
          </p:cNvSpPr>
          <p:nvPr/>
        </p:nvSpPr>
        <p:spPr>
          <a:xfrm>
            <a:off x="707721" y="617538"/>
            <a:ext cx="9688881" cy="1143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r>
              <a:rPr lang="en-US" dirty="0" smtClean="0"/>
              <a:t>WHEN a PATIENT CALLS the QUITLINE</a:t>
            </a:r>
          </a:p>
        </p:txBody>
      </p:sp>
      <p:sp>
        <p:nvSpPr>
          <p:cNvPr id="13" name="Rectangle 6"/>
          <p:cNvSpPr>
            <a:spLocks noChangeArrowheads="1"/>
          </p:cNvSpPr>
          <p:nvPr/>
        </p:nvSpPr>
        <p:spPr bwMode="auto">
          <a:xfrm>
            <a:off x="1252602" y="5586674"/>
            <a:ext cx="9144000" cy="822325"/>
          </a:xfrm>
          <a:prstGeom prst="rect">
            <a:avLst/>
          </a:prstGeom>
          <a:noFill/>
          <a:ln>
            <a:noFill/>
          </a:ln>
          <a:extLst/>
        </p:spPr>
        <p:txBody>
          <a:bodyPr>
            <a:spAutoFit/>
          </a:bodyPr>
          <a:lstStyle>
            <a:lvl1pPr>
              <a:spcBef>
                <a:spcPct val="100000"/>
              </a:spcBef>
              <a:buClr>
                <a:schemeClr val="tx1"/>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30000"/>
              </a:spcBef>
              <a:buClrTx/>
              <a:buSzTx/>
              <a:buFontTx/>
              <a:buNone/>
            </a:pPr>
            <a:r>
              <a:rPr kumimoji="0" lang="en-US" sz="2400" b="1" dirty="0" smtClean="0">
                <a:solidFill>
                  <a:schemeClr val="bg1"/>
                </a:solidFill>
                <a:latin typeface="Arial" panose="020B0604020202020204" pitchFamily="34" charset="0"/>
              </a:rPr>
              <a:t>Quitlines have broad reach and are recommended as an effective strategy in the 2008 Clinical Practice Guideline.</a:t>
            </a:r>
            <a:endParaRPr kumimoji="0" lang="en-US" sz="24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9810254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patients can expect When referred to the Quitline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latin typeface="Tahoma" panose="020B0604030504040204" pitchFamily="34" charset="0"/>
                <a:ea typeface="Tahoma" panose="020B0604030504040204" pitchFamily="34" charset="0"/>
                <a:cs typeface="Tahoma" panose="020B0604030504040204" pitchFamily="34" charset="0"/>
              </a:rPr>
              <a:t>Telephone counseling in language of choice</a:t>
            </a:r>
          </a:p>
          <a:p>
            <a:r>
              <a:rPr lang="en-US" dirty="0" smtClean="0">
                <a:latin typeface="Tahoma" panose="020B0604030504040204" pitchFamily="34" charset="0"/>
                <a:ea typeface="Tahoma" panose="020B0604030504040204" pitchFamily="34" charset="0"/>
                <a:cs typeface="Tahoma" panose="020B0604030504040204" pitchFamily="34" charset="0"/>
              </a:rPr>
              <a:t>Five counseling sessions that includes patient assessment</a:t>
            </a:r>
          </a:p>
          <a:p>
            <a:r>
              <a:rPr lang="en-US" dirty="0" smtClean="0">
                <a:latin typeface="Tahoma" panose="020B0604030504040204" pitchFamily="34" charset="0"/>
                <a:ea typeface="Tahoma" panose="020B0604030504040204" pitchFamily="34" charset="0"/>
                <a:cs typeface="Tahoma" panose="020B0604030504040204" pitchFamily="34" charset="0"/>
              </a:rPr>
              <a:t>A two week supply of over the counter nicotine replacement therapy (gum, lozenge or patch) mailed to their Texas address</a:t>
            </a:r>
          </a:p>
          <a:p>
            <a:r>
              <a:rPr lang="en-US" dirty="0" smtClean="0">
                <a:latin typeface="Tahoma" panose="020B0604030504040204" pitchFamily="34" charset="0"/>
                <a:ea typeface="Tahoma" panose="020B0604030504040204" pitchFamily="34" charset="0"/>
                <a:cs typeface="Tahoma" panose="020B0604030504040204" pitchFamily="34" charset="0"/>
              </a:rPr>
              <a:t>Access to e-learning courses</a:t>
            </a:r>
          </a:p>
          <a:p>
            <a:r>
              <a:rPr lang="en-US" dirty="0" smtClean="0">
                <a:latin typeface="Tahoma" panose="020B0604030504040204" pitchFamily="34" charset="0"/>
                <a:ea typeface="Tahoma" panose="020B0604030504040204" pitchFamily="34" charset="0"/>
                <a:cs typeface="Tahoma" panose="020B0604030504040204" pitchFamily="34" charset="0"/>
              </a:rPr>
              <a:t>Access 24/7 to Quitline services</a:t>
            </a:r>
          </a:p>
          <a:p>
            <a:r>
              <a:rPr lang="en-US" dirty="0" smtClean="0">
                <a:latin typeface="Tahoma" panose="020B0604030504040204" pitchFamily="34" charset="0"/>
                <a:ea typeface="Tahoma" panose="020B0604030504040204" pitchFamily="34" charset="0"/>
                <a:cs typeface="Tahoma" panose="020B0604030504040204" pitchFamily="34" charset="0"/>
              </a:rPr>
              <a:t>Support if the patient experiences a trigger to use tobacco</a:t>
            </a:r>
          </a:p>
          <a:p>
            <a:r>
              <a:rPr lang="en-US" dirty="0" smtClean="0">
                <a:latin typeface="Tahoma" panose="020B0604030504040204" pitchFamily="34" charset="0"/>
                <a:ea typeface="Tahoma" panose="020B0604030504040204" pitchFamily="34" charset="0"/>
                <a:cs typeface="Tahoma" panose="020B0604030504040204" pitchFamily="34" charset="0"/>
              </a:rPr>
              <a:t>A second referral can be made if not successful at first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7341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the quitline</a:t>
            </a:r>
            <a:endParaRPr lang="en-US" dirty="0"/>
          </a:p>
        </p:txBody>
      </p:sp>
      <p:sp>
        <p:nvSpPr>
          <p:cNvPr id="3" name="Content Placeholder 2"/>
          <p:cNvSpPr>
            <a:spLocks noGrp="1"/>
          </p:cNvSpPr>
          <p:nvPr>
            <p:ph sz="quarter" idx="13"/>
          </p:nvPr>
        </p:nvSpPr>
        <p:spPr>
          <a:xfrm>
            <a:off x="685801" y="2063396"/>
            <a:ext cx="5652370" cy="3311189"/>
          </a:xfrm>
        </p:spPr>
        <p:txBody>
          <a:bodyPr/>
          <a:lstStyle/>
          <a:p>
            <a:r>
              <a:rPr lang="en-US" sz="2800" cap="none" dirty="0" smtClean="0">
                <a:latin typeface="Tahoma" panose="020B0604030504040204" pitchFamily="34" charset="0"/>
                <a:ea typeface="Tahoma" panose="020B0604030504040204" pitchFamily="34" charset="0"/>
                <a:cs typeface="Tahoma" panose="020B0604030504040204" pitchFamily="34" charset="0"/>
              </a:rPr>
              <a:t>Free service</a:t>
            </a:r>
          </a:p>
          <a:p>
            <a:r>
              <a:rPr lang="en-US" sz="2800" cap="none" dirty="0" smtClean="0">
                <a:latin typeface="Tahoma" panose="020B0604030504040204" pitchFamily="34" charset="0"/>
                <a:ea typeface="Tahoma" panose="020B0604030504040204" pitchFamily="34" charset="0"/>
                <a:cs typeface="Tahoma" panose="020B0604030504040204" pitchFamily="34" charset="0"/>
              </a:rPr>
              <a:t>HIPAA compliant: private and confidential </a:t>
            </a:r>
          </a:p>
          <a:p>
            <a:r>
              <a:rPr lang="en-US" sz="2800" cap="none" dirty="0" smtClean="0">
                <a:latin typeface="Tahoma" panose="020B0604030504040204" pitchFamily="34" charset="0"/>
                <a:ea typeface="Tahoma" panose="020B0604030504040204" pitchFamily="34" charset="0"/>
                <a:cs typeface="Tahoma" panose="020B0604030504040204" pitchFamily="34" charset="0"/>
              </a:rPr>
              <a:t>Refer as many times as needed</a:t>
            </a:r>
          </a:p>
          <a:p>
            <a:r>
              <a:rPr lang="en-US" sz="2800" cap="none" dirty="0" smtClean="0">
                <a:latin typeface="Tahoma" panose="020B0604030504040204" pitchFamily="34" charset="0"/>
                <a:ea typeface="Tahoma" panose="020B0604030504040204" pitchFamily="34" charset="0"/>
                <a:cs typeface="Tahoma" panose="020B0604030504040204" pitchFamily="34" charset="0"/>
              </a:rPr>
              <a:t>Enroll up to twice per year</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377" y="1887869"/>
            <a:ext cx="4876800" cy="3252216"/>
          </a:xfrm>
          <a:prstGeom prst="rect">
            <a:avLst/>
          </a:prstGeom>
        </p:spPr>
      </p:pic>
    </p:spTree>
    <p:extLst>
      <p:ext uri="{BB962C8B-B14F-4D97-AF65-F5344CB8AC3E}">
        <p14:creationId xmlns:p14="http://schemas.microsoft.com/office/powerpoint/2010/main" val="4212260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12284"/>
            <a:ext cx="10396882" cy="1151965"/>
          </a:xfrm>
        </p:spPr>
        <p:txBody>
          <a:bodyPr>
            <a:normAutofit fontScale="90000"/>
          </a:bodyPr>
          <a:lstStyle/>
          <a:p>
            <a:r>
              <a:rPr lang="en-US" dirty="0" smtClean="0"/>
              <a:t>Requirements for Quitline Services</a:t>
            </a:r>
            <a:endParaRPr lang="en-US" dirty="0"/>
          </a:p>
        </p:txBody>
      </p:sp>
      <p:sp>
        <p:nvSpPr>
          <p:cNvPr id="3" name="Content Placeholder 2"/>
          <p:cNvSpPr>
            <a:spLocks noGrp="1"/>
          </p:cNvSpPr>
          <p:nvPr>
            <p:ph sz="quarter" idx="13"/>
          </p:nvPr>
        </p:nvSpPr>
        <p:spPr>
          <a:xfrm>
            <a:off x="685801" y="1975551"/>
            <a:ext cx="6184725" cy="3311189"/>
          </a:xfrm>
        </p:spPr>
        <p:txBody>
          <a:bodyPr>
            <a:noAutofit/>
          </a:bodyPr>
          <a:lstStyle/>
          <a:p>
            <a:r>
              <a:rPr lang="en-US" sz="2400" cap="none" dirty="0" smtClean="0">
                <a:latin typeface="Tahoma" panose="020B0604030504040204" pitchFamily="34" charset="0"/>
                <a:ea typeface="Tahoma" panose="020B0604030504040204" pitchFamily="34" charset="0"/>
                <a:cs typeface="Tahoma" panose="020B0604030504040204" pitchFamily="34" charset="0"/>
              </a:rPr>
              <a:t>Patient must have a Texas address</a:t>
            </a:r>
          </a:p>
          <a:p>
            <a:r>
              <a:rPr lang="en-US" sz="2400" cap="none" dirty="0" smtClean="0">
                <a:latin typeface="Tahoma" panose="020B0604030504040204" pitchFamily="34" charset="0"/>
                <a:ea typeface="Tahoma" panose="020B0604030504040204" pitchFamily="34" charset="0"/>
                <a:cs typeface="Tahoma" panose="020B0604030504040204" pitchFamily="34" charset="0"/>
              </a:rPr>
              <a:t>Patient is 18 years and older for counseling and nicotine replacement therapy</a:t>
            </a:r>
          </a:p>
          <a:p>
            <a:r>
              <a:rPr lang="en-US" sz="2400" cap="none" dirty="0" smtClean="0">
                <a:latin typeface="Tahoma" panose="020B0604030504040204" pitchFamily="34" charset="0"/>
                <a:ea typeface="Tahoma" panose="020B0604030504040204" pitchFamily="34" charset="0"/>
                <a:cs typeface="Tahoma" panose="020B0604030504040204" pitchFamily="34" charset="0"/>
              </a:rPr>
              <a:t>Counseling only for patient 13-17 years </a:t>
            </a:r>
          </a:p>
          <a:p>
            <a:r>
              <a:rPr lang="en-US" sz="2400" cap="none" dirty="0" smtClean="0">
                <a:latin typeface="Tahoma" panose="020B0604030504040204" pitchFamily="34" charset="0"/>
                <a:ea typeface="Tahoma" panose="020B0604030504040204" pitchFamily="34" charset="0"/>
                <a:cs typeface="Tahoma" panose="020B0604030504040204" pitchFamily="34" charset="0"/>
              </a:rPr>
              <a:t>Patient must have a USA phone number &amp; must answer their telephone</a:t>
            </a:r>
          </a:p>
        </p:txBody>
      </p:sp>
      <p:grpSp>
        <p:nvGrpSpPr>
          <p:cNvPr id="4" name="Group 3"/>
          <p:cNvGrpSpPr/>
          <p:nvPr/>
        </p:nvGrpSpPr>
        <p:grpSpPr>
          <a:xfrm>
            <a:off x="8036090" y="1720367"/>
            <a:ext cx="2114910" cy="3433417"/>
            <a:chOff x="6502042" y="-20516"/>
            <a:chExt cx="1374464" cy="233888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042" y="-20516"/>
              <a:ext cx="1374464" cy="2338881"/>
            </a:xfrm>
            <a:prstGeom prst="rect">
              <a:avLst/>
            </a:prstGeom>
          </p:spPr>
        </p:pic>
        <p:sp>
          <p:nvSpPr>
            <p:cNvPr id="6" name="TextBox 5"/>
            <p:cNvSpPr txBox="1"/>
            <p:nvPr/>
          </p:nvSpPr>
          <p:spPr>
            <a:xfrm>
              <a:off x="6740511" y="1700193"/>
              <a:ext cx="1010689" cy="251593"/>
            </a:xfrm>
            <a:prstGeom prst="rect">
              <a:avLst/>
            </a:prstGeom>
            <a:noFill/>
          </p:spPr>
          <p:txBody>
            <a:bodyPr wrap="square" rtlCol="0">
              <a:spAutoFit/>
            </a:bodyPr>
            <a:lstStyle/>
            <a:p>
              <a:endParaRPr lang="en-US" dirty="0"/>
            </a:p>
          </p:txBody>
        </p:sp>
      </p:grpSp>
    </p:spTree>
    <p:extLst>
      <p:ext uri="{BB962C8B-B14F-4D97-AF65-F5344CB8AC3E}">
        <p14:creationId xmlns:p14="http://schemas.microsoft.com/office/powerpoint/2010/main" val="42868376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Texas Quitline Referral Methods</a:t>
            </a:r>
            <a:endParaRPr lang="en-US" dirty="0"/>
          </a:p>
        </p:txBody>
      </p:sp>
      <p:sp>
        <p:nvSpPr>
          <p:cNvPr id="4" name="Content Placeholder 3"/>
          <p:cNvSpPr>
            <a:spLocks noGrp="1"/>
          </p:cNvSpPr>
          <p:nvPr>
            <p:ph sz="quarter" idx="13"/>
          </p:nvPr>
        </p:nvSpPr>
        <p:spPr>
          <a:xfrm>
            <a:off x="1006586" y="2204581"/>
            <a:ext cx="7796030" cy="3621209"/>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Paper-based fax referral</a:t>
            </a:r>
          </a:p>
          <a:p>
            <a:endParaRPr lang="en-US" b="1" dirty="0" smtClean="0">
              <a:latin typeface="Tahoma" panose="020B0604030504040204" pitchFamily="34" charset="0"/>
              <a:ea typeface="Tahoma" panose="020B0604030504040204" pitchFamily="34" charset="0"/>
              <a:cs typeface="Tahoma" panose="020B0604030504040204" pitchFamily="34" charset="0"/>
            </a:endParaRPr>
          </a:p>
          <a:p>
            <a:r>
              <a:rPr lang="en-US" b="1" dirty="0" smtClean="0">
                <a:latin typeface="Tahoma" panose="020B0604030504040204" pitchFamily="34" charset="0"/>
                <a:ea typeface="Tahoma" panose="020B0604030504040204" pitchFamily="34" charset="0"/>
                <a:cs typeface="Tahoma" panose="020B0604030504040204" pitchFamily="34" charset="0"/>
              </a:rPr>
              <a:t>eTobacco Protocol</a:t>
            </a:r>
          </a:p>
          <a:p>
            <a:pPr marL="0" indent="0">
              <a:buNone/>
            </a:pPr>
            <a:endParaRPr lang="en-US" b="1" dirty="0" smtClean="0">
              <a:latin typeface="Tahoma" panose="020B0604030504040204" pitchFamily="34" charset="0"/>
              <a:ea typeface="Tahoma" panose="020B0604030504040204" pitchFamily="34" charset="0"/>
              <a:cs typeface="Tahoma" panose="020B0604030504040204" pitchFamily="34" charset="0"/>
            </a:endParaRPr>
          </a:p>
          <a:p>
            <a:r>
              <a:rPr lang="en-US" b="1" dirty="0" smtClean="0">
                <a:latin typeface="Tahoma" panose="020B0604030504040204" pitchFamily="34" charset="0"/>
                <a:ea typeface="Tahoma" panose="020B0604030504040204" pitchFamily="34" charset="0"/>
                <a:cs typeface="Tahoma" panose="020B0604030504040204" pitchFamily="34" charset="0"/>
              </a:rPr>
              <a:t>App referral </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033" y="3938084"/>
            <a:ext cx="2136534" cy="142480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0711"/>
          <a:stretch/>
        </p:blipFill>
        <p:spPr>
          <a:xfrm>
            <a:off x="7189296" y="2919914"/>
            <a:ext cx="1729236" cy="170074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19171" b="16443"/>
          <a:stretch/>
        </p:blipFill>
        <p:spPr>
          <a:xfrm>
            <a:off x="5299033" y="2268562"/>
            <a:ext cx="2197794" cy="1514646"/>
          </a:xfrm>
          <a:prstGeom prst="rect">
            <a:avLst/>
          </a:prstGeom>
        </p:spPr>
      </p:pic>
    </p:spTree>
    <p:extLst>
      <p:ext uri="{BB962C8B-B14F-4D97-AF65-F5344CB8AC3E}">
        <p14:creationId xmlns:p14="http://schemas.microsoft.com/office/powerpoint/2010/main" val="11203724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386" y="680580"/>
            <a:ext cx="8229600" cy="854075"/>
          </a:xfrm>
        </p:spPr>
        <p:txBody>
          <a:bodyPr>
            <a:noAutofit/>
          </a:bodyPr>
          <a:lstStyle/>
          <a:p>
            <a:r>
              <a:rPr lang="en-US" sz="4800" dirty="0"/>
              <a:t>Ask-Advise-Refer </a:t>
            </a:r>
            <a:r>
              <a:rPr lang="en-US" sz="4800" dirty="0" smtClean="0"/>
              <a:t>Model</a:t>
            </a:r>
            <a:endParaRPr lang="en-US" sz="4800" dirty="0"/>
          </a:p>
        </p:txBody>
      </p:sp>
      <p:sp>
        <p:nvSpPr>
          <p:cNvPr id="3" name="Content Placeholder 2"/>
          <p:cNvSpPr>
            <a:spLocks noGrp="1"/>
          </p:cNvSpPr>
          <p:nvPr>
            <p:ph sz="quarter" idx="13"/>
          </p:nvPr>
        </p:nvSpPr>
        <p:spPr>
          <a:xfrm>
            <a:off x="747386" y="1812875"/>
            <a:ext cx="4745277" cy="3311189"/>
          </a:xfrm>
        </p:spPr>
        <p:txBody>
          <a:bodyPr/>
          <a:lstStyle/>
          <a:p>
            <a:r>
              <a:rPr lang="en-US" b="1" u="sng" dirty="0"/>
              <a:t>Ask</a:t>
            </a:r>
            <a:r>
              <a:rPr lang="en-US" dirty="0"/>
              <a:t> </a:t>
            </a:r>
            <a:r>
              <a:rPr lang="en-US" cap="none" dirty="0" smtClean="0">
                <a:latin typeface="Tahoma" panose="020B0604030504040204" pitchFamily="34" charset="0"/>
                <a:ea typeface="Tahoma" panose="020B0604030504040204" pitchFamily="34" charset="0"/>
                <a:cs typeface="Tahoma" panose="020B0604030504040204" pitchFamily="34" charset="0"/>
              </a:rPr>
              <a:t>if the patient uses tobacco.</a:t>
            </a:r>
          </a:p>
          <a:p>
            <a:endParaRPr lang="en-US" dirty="0"/>
          </a:p>
          <a:p>
            <a:r>
              <a:rPr lang="en-US" b="1" u="sng" dirty="0"/>
              <a:t>Advise</a:t>
            </a:r>
            <a:r>
              <a:rPr lang="en-US" dirty="0"/>
              <a:t> </a:t>
            </a:r>
            <a:r>
              <a:rPr lang="en-US" cap="none" dirty="0" smtClean="0">
                <a:latin typeface="Tahoma" panose="020B0604030504040204" pitchFamily="34" charset="0"/>
                <a:ea typeface="Tahoma" panose="020B0604030504040204" pitchFamily="34" charset="0"/>
                <a:cs typeface="Tahoma" panose="020B0604030504040204" pitchFamily="34" charset="0"/>
              </a:rPr>
              <a:t>the patient to quit.</a:t>
            </a:r>
          </a:p>
          <a:p>
            <a:endParaRPr lang="en-US" dirty="0"/>
          </a:p>
          <a:p>
            <a:r>
              <a:rPr lang="en-US" b="1" u="sng" dirty="0"/>
              <a:t>Refer</a:t>
            </a:r>
            <a:r>
              <a:rPr lang="en-US" dirty="0"/>
              <a:t> </a:t>
            </a:r>
            <a:r>
              <a:rPr lang="en-US" cap="none" dirty="0" smtClean="0">
                <a:latin typeface="Tahoma" panose="020B0604030504040204" pitchFamily="34" charset="0"/>
                <a:ea typeface="Tahoma" panose="020B0604030504040204" pitchFamily="34" charset="0"/>
                <a:cs typeface="Tahoma" panose="020B0604030504040204" pitchFamily="34" charset="0"/>
              </a:rPr>
              <a:t>the patient for assistance if ready to quit within 30 days.</a:t>
            </a:r>
          </a:p>
          <a:p>
            <a:endParaRPr lang="en-US" cap="non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489" y="1812875"/>
            <a:ext cx="6327125" cy="2675923"/>
          </a:xfrm>
          <a:prstGeom prst="rect">
            <a:avLst/>
          </a:prstGeom>
        </p:spPr>
      </p:pic>
    </p:spTree>
    <p:extLst>
      <p:ext uri="{BB962C8B-B14F-4D97-AF65-F5344CB8AC3E}">
        <p14:creationId xmlns:p14="http://schemas.microsoft.com/office/powerpoint/2010/main" val="1891129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687" y="321733"/>
            <a:ext cx="10396882" cy="1151965"/>
          </a:xfrm>
        </p:spPr>
        <p:txBody>
          <a:bodyPr>
            <a:normAutofit/>
          </a:bodyPr>
          <a:lstStyle/>
          <a:p>
            <a:r>
              <a:rPr lang="en-US" sz="3600" dirty="0"/>
              <a:t>Stages of </a:t>
            </a:r>
            <a:r>
              <a:rPr lang="en-US" sz="3600" dirty="0" smtClean="0"/>
              <a:t>Change Model of </a:t>
            </a:r>
            <a:r>
              <a:rPr lang="en-US" sz="3600" dirty="0" err="1" smtClean="0"/>
              <a:t>OverComing</a:t>
            </a:r>
            <a:r>
              <a:rPr lang="en-US" sz="3600" dirty="0" smtClean="0"/>
              <a:t> Addiction</a:t>
            </a:r>
            <a:endParaRPr lang="en-US" sz="3600" dirty="0"/>
          </a:p>
        </p:txBody>
      </p:sp>
      <p:pic>
        <p:nvPicPr>
          <p:cNvPr id="5" name="Content Placeholder 4"/>
          <p:cNvPicPr>
            <a:picLocks noGrp="1" noChangeAspect="1"/>
          </p:cNvPicPr>
          <p:nvPr>
            <p:ph sz="quarter" idx="13"/>
          </p:nvPr>
        </p:nvPicPr>
        <p:blipFill rotWithShape="1">
          <a:blip r:embed="rId3"/>
          <a:srcRect r="7325"/>
          <a:stretch/>
        </p:blipFill>
        <p:spPr>
          <a:xfrm>
            <a:off x="6612376" y="1473698"/>
            <a:ext cx="4927692" cy="3787438"/>
          </a:xfrm>
          <a:prstGeom prst="rect">
            <a:avLst/>
          </a:prstGeom>
        </p:spPr>
      </p:pic>
      <p:sp>
        <p:nvSpPr>
          <p:cNvPr id="7" name="TextBox 6"/>
          <p:cNvSpPr txBox="1"/>
          <p:nvPr/>
        </p:nvSpPr>
        <p:spPr>
          <a:xfrm>
            <a:off x="641686" y="1473698"/>
            <a:ext cx="6094779" cy="3970318"/>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Pre-contemplative Stage - “This is not really a problem”</a:t>
            </a:r>
          </a:p>
          <a:p>
            <a:endParaRPr lang="en-US" dirty="0" smtClean="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Contemplative Stage – Open to information, recognizes </a:t>
            </a:r>
          </a:p>
          <a:p>
            <a:r>
              <a:rPr lang="en-US" dirty="0">
                <a:latin typeface="Tahoma" panose="020B0604030504040204" pitchFamily="34" charset="0"/>
                <a:ea typeface="Tahoma" panose="020B0604030504040204" pitchFamily="34" charset="0"/>
                <a:cs typeface="Tahoma" panose="020B0604030504040204" pitchFamily="34" charset="0"/>
              </a:rPr>
              <a:t>	</a:t>
            </a:r>
            <a:r>
              <a:rPr lang="en-US" dirty="0" smtClean="0">
                <a:latin typeface="Tahoma" panose="020B0604030504040204" pitchFamily="34" charset="0"/>
                <a:ea typeface="Tahoma" panose="020B0604030504040204" pitchFamily="34" charset="0"/>
                <a:cs typeface="Tahoma" panose="020B0604030504040204" pitchFamily="34" charset="0"/>
              </a:rPr>
              <a:t>				negative impact of behavior</a:t>
            </a:r>
          </a:p>
          <a:p>
            <a:endParaRPr lang="en-US" dirty="0" smtClean="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Preparation Stage – Planning for change, making 							decisions and gathering resources  </a:t>
            </a:r>
          </a:p>
          <a:p>
            <a:r>
              <a:rPr lang="en-US" dirty="0" smtClean="0">
                <a:latin typeface="Tahoma" panose="020B0604030504040204" pitchFamily="34" charset="0"/>
                <a:ea typeface="Tahoma" panose="020B0604030504040204" pitchFamily="34" charset="0"/>
                <a:cs typeface="Tahoma" panose="020B0604030504040204" pitchFamily="34" charset="0"/>
              </a:rPr>
              <a:t> </a:t>
            </a:r>
          </a:p>
          <a:p>
            <a:r>
              <a:rPr lang="en-US" dirty="0" smtClean="0">
                <a:latin typeface="Tahoma" panose="020B0604030504040204" pitchFamily="34" charset="0"/>
                <a:ea typeface="Tahoma" panose="020B0604030504040204" pitchFamily="34" charset="0"/>
                <a:cs typeface="Tahoma" panose="020B0604030504040204" pitchFamily="34" charset="0"/>
              </a:rPr>
              <a:t>Action Stage –  Changing the behavior,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Maintenance Stage – Using the plans and resources to 					stick with new behaviors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Relapse Stage – Periods when addictive behaviors return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7469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Pre-presentation Discussion</a:t>
            </a:r>
            <a:endParaRPr lang="en-US" dirty="0"/>
          </a:p>
        </p:txBody>
      </p:sp>
      <p:sp>
        <p:nvSpPr>
          <p:cNvPr id="3" name="Content Placeholder 2"/>
          <p:cNvSpPr>
            <a:spLocks noGrp="1"/>
          </p:cNvSpPr>
          <p:nvPr>
            <p:ph sz="quarter" idx="13"/>
          </p:nvPr>
        </p:nvSpPr>
        <p:spPr/>
        <p:txBody>
          <a:bodyPr>
            <a:normAutofit/>
          </a:bodyPr>
          <a:lstStyle/>
          <a:p>
            <a:pPr marL="0" indent="0" algn="ctr">
              <a:buNone/>
            </a:pPr>
            <a:r>
              <a:rPr lang="en-US" sz="4800" dirty="0" smtClean="0"/>
              <a:t>What do you know about </a:t>
            </a:r>
          </a:p>
          <a:p>
            <a:pPr marL="0" indent="0" algn="ctr">
              <a:buNone/>
            </a:pPr>
            <a:r>
              <a:rPr lang="en-US" sz="4800" dirty="0" smtClean="0"/>
              <a:t>Tobacco use in the community?</a:t>
            </a:r>
            <a:endParaRPr lang="en-US" sz="4800" dirty="0"/>
          </a:p>
        </p:txBody>
      </p:sp>
    </p:spTree>
    <p:extLst>
      <p:ext uri="{BB962C8B-B14F-4D97-AF65-F5344CB8AC3E}">
        <p14:creationId xmlns:p14="http://schemas.microsoft.com/office/powerpoint/2010/main" val="32466119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5827" b="5180"/>
          <a:stretch/>
        </p:blipFill>
        <p:spPr>
          <a:xfrm>
            <a:off x="-996043" y="-171450"/>
            <a:ext cx="14015802" cy="6245678"/>
          </a:xfrm>
          <a:prstGeom prst="rect">
            <a:avLst/>
          </a:prstGeom>
        </p:spPr>
      </p:pic>
    </p:spTree>
    <p:extLst>
      <p:ext uri="{BB962C8B-B14F-4D97-AF65-F5344CB8AC3E}">
        <p14:creationId xmlns:p14="http://schemas.microsoft.com/office/powerpoint/2010/main" val="27888803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650" y="0"/>
            <a:ext cx="8542116" cy="11052345"/>
          </a:xfrm>
          <a:prstGeom prst="rect">
            <a:avLst/>
          </a:prstGeom>
        </p:spPr>
      </p:pic>
    </p:spTree>
    <p:extLst>
      <p:ext uri="{BB962C8B-B14F-4D97-AF65-F5344CB8AC3E}">
        <p14:creationId xmlns:p14="http://schemas.microsoft.com/office/powerpoint/2010/main" val="838775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Tobacco Referral Training Resource</a:t>
            </a:r>
            <a:br>
              <a:rPr lang="en-US" dirty="0" smtClean="0"/>
            </a:br>
            <a:endParaRPr lang="en-US" dirty="0"/>
          </a:p>
        </p:txBody>
      </p:sp>
      <p:sp>
        <p:nvSpPr>
          <p:cNvPr id="3" name="Content Placeholder 2"/>
          <p:cNvSpPr>
            <a:spLocks noGrp="1"/>
          </p:cNvSpPr>
          <p:nvPr>
            <p:ph sz="quarter" idx="13"/>
          </p:nvPr>
        </p:nvSpPr>
        <p:spPr>
          <a:xfrm>
            <a:off x="778934" y="3748263"/>
            <a:ext cx="10394707" cy="3311189"/>
          </a:xfrm>
        </p:spPr>
        <p:txBody>
          <a:bodyPr/>
          <a:lstStyle/>
          <a:p>
            <a:r>
              <a:rPr lang="en-US" dirty="0" smtClean="0"/>
              <a:t>The </a:t>
            </a:r>
            <a:r>
              <a:rPr lang="en-US" dirty="0" smtClean="0">
                <a:hlinkClick r:id="rId3" action="ppaction://hlinkfile"/>
              </a:rPr>
              <a:t>Training video</a:t>
            </a:r>
            <a:endParaRPr lang="en-US" dirty="0" smtClean="0"/>
          </a:p>
          <a:p>
            <a:r>
              <a:rPr lang="en-US" dirty="0" smtClean="0"/>
              <a:t>YouTube</a:t>
            </a:r>
            <a:r>
              <a:rPr lang="en-US" dirty="0"/>
              <a:t>: </a:t>
            </a:r>
            <a:r>
              <a:rPr lang="en-US" dirty="0" smtClean="0">
                <a:hlinkClick r:id="rId4"/>
              </a:rPr>
              <a:t>https</a:t>
            </a:r>
            <a:r>
              <a:rPr lang="en-US" dirty="0">
                <a:hlinkClick r:id="rId4"/>
              </a:rPr>
              <a:t>://</a:t>
            </a:r>
            <a:r>
              <a:rPr lang="en-US" dirty="0" smtClean="0">
                <a:hlinkClick r:id="rId4"/>
              </a:rPr>
              <a:t>www.youtube.com/watch?v=qqNhyfXbEvg&amp;feature=youtu.be</a:t>
            </a:r>
            <a:endParaRPr lang="en-US" dirty="0" smtClean="0"/>
          </a:p>
          <a:p>
            <a:r>
              <a:rPr lang="en-US" dirty="0" smtClean="0"/>
              <a:t>Information: UT Tobacco Research &amp; Evaluation Team, 512.232.9307</a:t>
            </a:r>
          </a:p>
          <a:p>
            <a:endParaRPr lang="en-US" dirty="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9010" y="1467087"/>
            <a:ext cx="2697056" cy="265185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4385" y="1467087"/>
            <a:ext cx="3985188" cy="2651854"/>
          </a:xfrm>
          <a:prstGeom prst="rect">
            <a:avLst/>
          </a:prstGeom>
        </p:spPr>
      </p:pic>
    </p:spTree>
    <p:extLst>
      <p:ext uri="{BB962C8B-B14F-4D97-AF65-F5344CB8AC3E}">
        <p14:creationId xmlns:p14="http://schemas.microsoft.com/office/powerpoint/2010/main" val="32694382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eTobacco</a:t>
            </a:r>
            <a:r>
              <a:rPr lang="en-US" dirty="0" smtClean="0"/>
              <a:t> Protocol</a:t>
            </a:r>
            <a:endParaRPr lang="en-US" dirty="0"/>
          </a:p>
        </p:txBody>
      </p:sp>
      <p:sp>
        <p:nvSpPr>
          <p:cNvPr id="3" name="Content Placeholder 2"/>
          <p:cNvSpPr>
            <a:spLocks noGrp="1"/>
          </p:cNvSpPr>
          <p:nvPr>
            <p:ph sz="quarter" idx="13"/>
          </p:nvPr>
        </p:nvSpPr>
        <p:spPr/>
        <p:txBody>
          <a:bodyPr>
            <a:norm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Efficient counseling and referral option</a:t>
            </a:r>
          </a:p>
          <a:p>
            <a:r>
              <a:rPr lang="en-US" dirty="0" smtClean="0">
                <a:latin typeface="Tahoma" panose="020B0604030504040204" pitchFamily="34" charset="0"/>
                <a:ea typeface="Tahoma" panose="020B0604030504040204" pitchFamily="34" charset="0"/>
                <a:cs typeface="Tahoma" panose="020B0604030504040204" pitchFamily="34" charset="0"/>
              </a:rPr>
              <a:t>Feedback to the Electronic Health Record (bidirectional interface)</a:t>
            </a:r>
          </a:p>
          <a:p>
            <a:r>
              <a:rPr lang="en-US" dirty="0" smtClean="0">
                <a:latin typeface="Tahoma" panose="020B0604030504040204" pitchFamily="34" charset="0"/>
                <a:ea typeface="Tahoma" panose="020B0604030504040204" pitchFamily="34" charset="0"/>
                <a:cs typeface="Tahoma" panose="020B0604030504040204" pitchFamily="34" charset="0"/>
              </a:rPr>
              <a:t>Technical assistance </a:t>
            </a:r>
          </a:p>
          <a:p>
            <a:r>
              <a:rPr lang="en-US" dirty="0" smtClean="0">
                <a:latin typeface="Tahoma" panose="020B0604030504040204" pitchFamily="34" charset="0"/>
                <a:ea typeface="Tahoma" panose="020B0604030504040204" pitchFamily="34" charset="0"/>
                <a:cs typeface="Tahoma" panose="020B0604030504040204" pitchFamily="34" charset="0"/>
              </a:rPr>
              <a:t>System impact</a:t>
            </a:r>
          </a:p>
          <a:p>
            <a:r>
              <a:rPr lang="en-US" dirty="0" smtClean="0">
                <a:latin typeface="Tahoma" panose="020B0604030504040204" pitchFamily="34" charset="0"/>
                <a:ea typeface="Tahoma" panose="020B0604030504040204" pitchFamily="34" charset="0"/>
                <a:cs typeface="Tahoma" panose="020B0604030504040204" pitchFamily="34" charset="0"/>
              </a:rPr>
              <a:t>Revenue: bill Medicaid up to 3 minutes for counseling</a:t>
            </a:r>
          </a:p>
          <a:p>
            <a:r>
              <a:rPr lang="en-US" dirty="0" smtClean="0">
                <a:latin typeface="Tahoma" panose="020B0604030504040204" pitchFamily="34" charset="0"/>
                <a:ea typeface="Tahoma" panose="020B0604030504040204" pitchFamily="34" charset="0"/>
                <a:cs typeface="Tahoma" panose="020B0604030504040204" pitchFamily="34" charset="0"/>
              </a:rPr>
              <a:t>HIPAA Compliant</a:t>
            </a:r>
          </a:p>
        </p:txBody>
      </p:sp>
    </p:spTree>
    <p:extLst>
      <p:ext uri="{BB962C8B-B14F-4D97-AF65-F5344CB8AC3E}">
        <p14:creationId xmlns:p14="http://schemas.microsoft.com/office/powerpoint/2010/main" val="22806910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Texas referral apps</a:t>
            </a:r>
            <a:endParaRPr lang="en-US" dirty="0"/>
          </a:p>
        </p:txBody>
      </p:sp>
      <p:sp>
        <p:nvSpPr>
          <p:cNvPr id="3" name="Content Placeholder 2"/>
          <p:cNvSpPr>
            <a:spLocks noGrp="1"/>
          </p:cNvSpPr>
          <p:nvPr>
            <p:ph sz="quarter" idx="13"/>
          </p:nvPr>
        </p:nvSpPr>
        <p:spPr>
          <a:xfrm>
            <a:off x="685801" y="2063396"/>
            <a:ext cx="5877838" cy="3311189"/>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Available - free</a:t>
            </a:r>
          </a:p>
          <a:p>
            <a:r>
              <a:rPr lang="en-US" dirty="0" smtClean="0">
                <a:latin typeface="Tahoma" panose="020B0604030504040204" pitchFamily="34" charset="0"/>
                <a:ea typeface="Tahoma" panose="020B0604030504040204" pitchFamily="34" charset="0"/>
                <a:cs typeface="Tahoma" panose="020B0604030504040204" pitchFamily="34" charset="0"/>
              </a:rPr>
              <a:t>Available on both Android and iPhone platforms (and tablets)</a:t>
            </a:r>
          </a:p>
          <a:p>
            <a:r>
              <a:rPr lang="en-US" dirty="0" smtClean="0">
                <a:latin typeface="Tahoma" panose="020B0604030504040204" pitchFamily="34" charset="0"/>
                <a:ea typeface="Tahoma" panose="020B0604030504040204" pitchFamily="34" charset="0"/>
                <a:cs typeface="Tahoma" panose="020B0604030504040204" pitchFamily="34" charset="0"/>
              </a:rPr>
              <a:t>Easy to use</a:t>
            </a:r>
          </a:p>
          <a:p>
            <a:r>
              <a:rPr lang="en-US" dirty="0" smtClean="0">
                <a:latin typeface="Tahoma" panose="020B0604030504040204" pitchFamily="34" charset="0"/>
                <a:ea typeface="Tahoma" panose="020B0604030504040204" pitchFamily="34" charset="0"/>
                <a:cs typeface="Tahoma" panose="020B0604030504040204" pitchFamily="34" charset="0"/>
              </a:rPr>
              <a:t>Nice alternative if the </a:t>
            </a:r>
            <a:r>
              <a:rPr lang="en-US" dirty="0" err="1" smtClean="0">
                <a:latin typeface="Tahoma" panose="020B0604030504040204" pitchFamily="34" charset="0"/>
                <a:ea typeface="Tahoma" panose="020B0604030504040204" pitchFamily="34" charset="0"/>
                <a:cs typeface="Tahoma" panose="020B0604030504040204" pitchFamily="34" charset="0"/>
              </a:rPr>
              <a:t>eTobacco</a:t>
            </a:r>
            <a:r>
              <a:rPr lang="en-US" dirty="0" smtClean="0">
                <a:latin typeface="Tahoma" panose="020B0604030504040204" pitchFamily="34" charset="0"/>
                <a:ea typeface="Tahoma" panose="020B0604030504040204" pitchFamily="34" charset="0"/>
                <a:cs typeface="Tahoma" panose="020B0604030504040204" pitchFamily="34" charset="0"/>
              </a:rPr>
              <a:t> protocol is not available</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p:cNvGrpSpPr/>
          <p:nvPr/>
        </p:nvGrpSpPr>
        <p:grpSpPr>
          <a:xfrm>
            <a:off x="9753601" y="2680048"/>
            <a:ext cx="1384126" cy="1515649"/>
            <a:chOff x="7254658" y="3062614"/>
            <a:chExt cx="1384126" cy="1515649"/>
          </a:xfrm>
        </p:grpSpPr>
        <p:sp>
          <p:nvSpPr>
            <p:cNvPr id="9" name="Rounded Rectangle 8"/>
            <p:cNvSpPr/>
            <p:nvPr/>
          </p:nvSpPr>
          <p:spPr>
            <a:xfrm>
              <a:off x="7254658" y="3062614"/>
              <a:ext cx="1384126" cy="151564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083" y="3300086"/>
              <a:ext cx="1185275" cy="1185275"/>
            </a:xfrm>
            <a:prstGeom prst="rect">
              <a:avLst/>
            </a:prstGeom>
          </p:spPr>
        </p:pic>
      </p:grpSp>
      <p:grpSp>
        <p:nvGrpSpPr>
          <p:cNvPr id="12" name="Group 11"/>
          <p:cNvGrpSpPr/>
          <p:nvPr/>
        </p:nvGrpSpPr>
        <p:grpSpPr>
          <a:xfrm>
            <a:off x="7340253" y="2680048"/>
            <a:ext cx="1384126" cy="1515649"/>
            <a:chOff x="9876773" y="3062614"/>
            <a:chExt cx="1384126" cy="1515649"/>
          </a:xfrm>
        </p:grpSpPr>
        <p:sp>
          <p:nvSpPr>
            <p:cNvPr id="8" name="Rounded Rectangle 7"/>
            <p:cNvSpPr/>
            <p:nvPr/>
          </p:nvSpPr>
          <p:spPr>
            <a:xfrm>
              <a:off x="9876773" y="3062614"/>
              <a:ext cx="1384126" cy="151564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6486" y="3240601"/>
              <a:ext cx="1159548" cy="1143509"/>
            </a:xfrm>
            <a:prstGeom prst="rect">
              <a:avLst/>
            </a:prstGeom>
          </p:spPr>
        </p:pic>
      </p:grpSp>
      <p:sp>
        <p:nvSpPr>
          <p:cNvPr id="14" name="TextBox 13"/>
          <p:cNvSpPr txBox="1"/>
          <p:nvPr/>
        </p:nvSpPr>
        <p:spPr>
          <a:xfrm>
            <a:off x="7281180" y="2294550"/>
            <a:ext cx="1502271" cy="369332"/>
          </a:xfrm>
          <a:prstGeom prst="rect">
            <a:avLst/>
          </a:prstGeom>
          <a:noFill/>
        </p:spPr>
        <p:txBody>
          <a:bodyPr wrap="none" rtlCol="0">
            <a:spAutoFit/>
          </a:bodyPr>
          <a:lstStyle/>
          <a:p>
            <a:r>
              <a:rPr lang="en-US" dirty="0" smtClean="0">
                <a:solidFill>
                  <a:srgbClr val="005E92"/>
                </a:solidFill>
              </a:rPr>
              <a:t>Texas Quitline</a:t>
            </a:r>
            <a:endParaRPr lang="en-US" dirty="0">
              <a:solidFill>
                <a:srgbClr val="005E92"/>
              </a:solidFill>
            </a:endParaRPr>
          </a:p>
        </p:txBody>
      </p:sp>
      <p:sp>
        <p:nvSpPr>
          <p:cNvPr id="15" name="TextBox 14"/>
          <p:cNvSpPr txBox="1"/>
          <p:nvPr/>
        </p:nvSpPr>
        <p:spPr>
          <a:xfrm>
            <a:off x="9819196" y="2294550"/>
            <a:ext cx="1263487" cy="369332"/>
          </a:xfrm>
          <a:prstGeom prst="rect">
            <a:avLst/>
          </a:prstGeom>
          <a:noFill/>
        </p:spPr>
        <p:txBody>
          <a:bodyPr wrap="none" rtlCol="0">
            <a:spAutoFit/>
          </a:bodyPr>
          <a:lstStyle/>
          <a:p>
            <a:r>
              <a:rPr lang="en-US" dirty="0" smtClean="0">
                <a:solidFill>
                  <a:srgbClr val="006495"/>
                </a:solidFill>
              </a:rPr>
              <a:t>Help to Quit</a:t>
            </a:r>
            <a:endParaRPr lang="en-US" dirty="0">
              <a:solidFill>
                <a:srgbClr val="006495"/>
              </a:solidFill>
            </a:endParaRPr>
          </a:p>
        </p:txBody>
      </p:sp>
    </p:spTree>
    <p:extLst>
      <p:ext uri="{BB962C8B-B14F-4D97-AF65-F5344CB8AC3E}">
        <p14:creationId xmlns:p14="http://schemas.microsoft.com/office/powerpoint/2010/main" val="41989741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Screen Shots</a:t>
            </a:r>
            <a:endParaRPr lang="en-US" dirty="0"/>
          </a:p>
        </p:txBody>
      </p:sp>
      <p:sp>
        <p:nvSpPr>
          <p:cNvPr id="3" name="Content Placeholder 2"/>
          <p:cNvSpPr>
            <a:spLocks noGrp="1"/>
          </p:cNvSpPr>
          <p:nvPr>
            <p:ph sz="quarter" idx="13"/>
          </p:nvPr>
        </p:nvSpPr>
        <p:spPr/>
        <p:txBody>
          <a:bodyPr/>
          <a:lstStyle/>
          <a:p>
            <a:endParaRPr lang="en-US"/>
          </a:p>
        </p:txBody>
      </p:sp>
      <p:pic>
        <p:nvPicPr>
          <p:cNvPr id="7" name="Content Placeholder 5"/>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t="6863" b="31373"/>
          <a:stretch/>
        </p:blipFill>
        <p:spPr>
          <a:xfrm>
            <a:off x="377051" y="1751276"/>
            <a:ext cx="6322611" cy="510672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79" t="6755" r="379" b="21108"/>
          <a:stretch/>
        </p:blipFill>
        <p:spPr>
          <a:xfrm>
            <a:off x="5053752" y="2269672"/>
            <a:ext cx="6028931" cy="5798740"/>
          </a:xfrm>
          <a:prstGeom prst="rect">
            <a:avLst/>
          </a:prstGeom>
        </p:spPr>
      </p:pic>
    </p:spTree>
    <p:extLst>
      <p:ext uri="{BB962C8B-B14F-4D97-AF65-F5344CB8AC3E}">
        <p14:creationId xmlns:p14="http://schemas.microsoft.com/office/powerpoint/2010/main" val="23311043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8229600" cy="1143000"/>
          </a:xfrm>
        </p:spPr>
        <p:txBody>
          <a:bodyPr>
            <a:normAutofit/>
          </a:bodyPr>
          <a:lstStyle/>
          <a:p>
            <a:pPr algn="ctr"/>
            <a:r>
              <a:rPr lang="en-US" sz="4000" dirty="0"/>
              <a:t>Provider Information</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87947" y="2063750"/>
            <a:ext cx="2483643" cy="3311525"/>
          </a:xfrm>
        </p:spPr>
      </p:pic>
      <p:pic>
        <p:nvPicPr>
          <p:cNvPr id="6"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342652" y="952500"/>
            <a:ext cx="5579432" cy="687608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913" y="2470261"/>
            <a:ext cx="5336087" cy="6539181"/>
          </a:xfrm>
          <a:prstGeom prst="rect">
            <a:avLst/>
          </a:prstGeom>
        </p:spPr>
      </p:pic>
    </p:spTree>
    <p:extLst>
      <p:ext uri="{BB962C8B-B14F-4D97-AF65-F5344CB8AC3E}">
        <p14:creationId xmlns:p14="http://schemas.microsoft.com/office/powerpoint/2010/main" val="10244916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Screen Shots: Patient Information</a:t>
            </a:r>
            <a:endParaRPr lang="en-US" dirty="0"/>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a:xfrm>
            <a:off x="5993971" y="2063396"/>
            <a:ext cx="5454818" cy="3311189"/>
          </a:xfrm>
        </p:spPr>
        <p:txBody>
          <a:bodyPr/>
          <a:lstStyle/>
          <a:p>
            <a:endParaRPr lang="en-US" dirty="0"/>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413" y="1675709"/>
            <a:ext cx="5379944" cy="6172147"/>
          </a:xfrm>
          <a:prstGeom prst="rect">
            <a:avLst/>
          </a:prstGeom>
        </p:spPr>
      </p:pic>
      <p:pic>
        <p:nvPicPr>
          <p:cNvPr id="6"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114" y="2677084"/>
            <a:ext cx="5090659" cy="6787545"/>
          </a:xfrm>
          <a:prstGeom prst="rect">
            <a:avLst/>
          </a:prstGeom>
        </p:spPr>
      </p:pic>
    </p:spTree>
    <p:extLst>
      <p:ext uri="{BB962C8B-B14F-4D97-AF65-F5344CB8AC3E}">
        <p14:creationId xmlns:p14="http://schemas.microsoft.com/office/powerpoint/2010/main" val="12775791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39" y="460853"/>
            <a:ext cx="8229600" cy="1143000"/>
          </a:xfrm>
        </p:spPr>
        <p:txBody>
          <a:bodyPr>
            <a:normAutofit fontScale="90000"/>
          </a:bodyPr>
          <a:lstStyle/>
          <a:p>
            <a:r>
              <a:rPr lang="en-US" sz="4000" dirty="0"/>
              <a:t>Screen Shots:</a:t>
            </a:r>
            <a:br>
              <a:rPr lang="en-US" sz="4000" dirty="0"/>
            </a:br>
            <a:r>
              <a:rPr lang="en-US" sz="4000" dirty="0"/>
              <a:t>Referral Documentation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193" y="1685496"/>
            <a:ext cx="4985891" cy="66478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210" y="101624"/>
            <a:ext cx="6093911" cy="8125215"/>
          </a:xfrm>
          <a:prstGeom prst="rect">
            <a:avLst/>
          </a:prstGeom>
        </p:spPr>
      </p:pic>
    </p:spTree>
    <p:extLst>
      <p:ext uri="{BB962C8B-B14F-4D97-AF65-F5344CB8AC3E}">
        <p14:creationId xmlns:p14="http://schemas.microsoft.com/office/powerpoint/2010/main" val="40344295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35" y="107641"/>
            <a:ext cx="10396882" cy="1158140"/>
          </a:xfrm>
        </p:spPr>
        <p:txBody>
          <a:bodyPr>
            <a:normAutofit/>
          </a:bodyPr>
          <a:lstStyle/>
          <a:p>
            <a:r>
              <a:rPr lang="en-US" dirty="0"/>
              <a:t>Screen </a:t>
            </a:r>
            <a:r>
              <a:rPr lang="en-US" dirty="0" smtClean="0"/>
              <a:t>Shots: Main </a:t>
            </a:r>
            <a:r>
              <a:rPr lang="en-US" dirty="0"/>
              <a:t>Menu</a:t>
            </a:r>
          </a:p>
        </p:txBody>
      </p:sp>
      <p:sp>
        <p:nvSpPr>
          <p:cNvPr id="3" name="Content Placeholder 2"/>
          <p:cNvSpPr>
            <a:spLocks noGrp="1"/>
          </p:cNvSpPr>
          <p:nvPr>
            <p:ph sz="quarter" idx="13"/>
          </p:nvPr>
        </p:nvSpPr>
        <p:spPr/>
        <p:txBody>
          <a:bodyPr/>
          <a:lstStyle/>
          <a:p>
            <a:endParaRPr lang="en-US" dirty="0"/>
          </a:p>
        </p:txBody>
      </p:sp>
      <p:sp>
        <p:nvSpPr>
          <p:cNvPr id="4" name="Content Placeholder 3"/>
          <p:cNvSpPr>
            <a:spLocks noGrp="1"/>
          </p:cNvSpPr>
          <p:nvPr>
            <p:ph sz="quarter" idx="14"/>
          </p:nvPr>
        </p:nvSpPr>
        <p:spPr/>
        <p:txBody>
          <a:bodyPr/>
          <a:lstStyle/>
          <a:p>
            <a:endParaRPr lang="en-US" dirty="0"/>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b="50820"/>
          <a:stretch/>
        </p:blipFill>
        <p:spPr>
          <a:xfrm>
            <a:off x="946285" y="1226196"/>
            <a:ext cx="6972299" cy="4572000"/>
          </a:xfrm>
          <a:prstGeom prst="rect">
            <a:avLst/>
          </a:prstGeom>
        </p:spPr>
      </p:pic>
      <p:pic>
        <p:nvPicPr>
          <p:cNvPr id="6"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156" t="802" r="-156" b="51070"/>
          <a:stretch/>
        </p:blipFill>
        <p:spPr>
          <a:xfrm>
            <a:off x="5046603" y="1631431"/>
            <a:ext cx="7645836" cy="4906419"/>
          </a:xfrm>
          <a:prstGeom prst="rect">
            <a:avLst/>
          </a:prstGeom>
        </p:spPr>
      </p:pic>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4226" t="94187" r="3863"/>
          <a:stretch/>
        </p:blipFill>
        <p:spPr>
          <a:xfrm>
            <a:off x="946285" y="5617924"/>
            <a:ext cx="6195060" cy="554276"/>
          </a:xfrm>
          <a:prstGeom prst="rect">
            <a:avLst/>
          </a:prstGeom>
        </p:spPr>
      </p:pic>
      <p:pic>
        <p:nvPicPr>
          <p:cNvPr id="8"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15730" t="95100"/>
          <a:stretch/>
        </p:blipFill>
        <p:spPr>
          <a:xfrm>
            <a:off x="5046603" y="5708127"/>
            <a:ext cx="8302410" cy="621485"/>
          </a:xfrm>
          <a:prstGeom prst="rect">
            <a:avLst/>
          </a:prstGeom>
        </p:spPr>
      </p:pic>
    </p:spTree>
    <p:extLst>
      <p:ext uri="{BB962C8B-B14F-4D97-AF65-F5344CB8AC3E}">
        <p14:creationId xmlns:p14="http://schemas.microsoft.com/office/powerpoint/2010/main" val="3708490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ES" dirty="0" smtClean="0"/>
              <a:t>Tobacco </a:t>
            </a:r>
            <a:r>
              <a:rPr lang="es-ES" dirty="0" err="1" smtClean="0"/>
              <a:t>Products</a:t>
            </a:r>
            <a:endParaRPr lang="en-US"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8199" y="2009493"/>
            <a:ext cx="2418001" cy="207545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071" y="1765968"/>
            <a:ext cx="1914525" cy="23907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4629150"/>
            <a:ext cx="2915242" cy="18478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7969" y="4371975"/>
            <a:ext cx="2228850" cy="20478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4020" y="2061158"/>
            <a:ext cx="2712110" cy="180478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2082" y="4798373"/>
            <a:ext cx="2436022" cy="1621477"/>
          </a:xfrm>
          <a:prstGeom prst="rect">
            <a:avLst/>
          </a:prstGeom>
        </p:spPr>
      </p:pic>
      <p:pic>
        <p:nvPicPr>
          <p:cNvPr id="11"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9832" y="1780445"/>
            <a:ext cx="2304500" cy="2304500"/>
          </a:xfrm>
          <a:prstGeom prst="rect">
            <a:avLst/>
          </a:prstGeom>
        </p:spPr>
      </p:pic>
    </p:spTree>
    <p:extLst>
      <p:ext uri="{BB962C8B-B14F-4D97-AF65-F5344CB8AC3E}">
        <p14:creationId xmlns:p14="http://schemas.microsoft.com/office/powerpoint/2010/main" val="41734152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351" y="249209"/>
            <a:ext cx="7797662" cy="1158140"/>
          </a:xfrm>
        </p:spPr>
        <p:txBody>
          <a:bodyPr/>
          <a:lstStyle/>
          <a:p>
            <a:pPr algn="ctr"/>
            <a:r>
              <a:rPr lang="en-US" sz="4000" dirty="0"/>
              <a:t>Tobacco basics Menu</a:t>
            </a:r>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r="16949"/>
          <a:stretch/>
        </p:blipFill>
        <p:spPr>
          <a:xfrm>
            <a:off x="188069" y="1407349"/>
            <a:ext cx="6250022" cy="10034048"/>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733" y="1407349"/>
            <a:ext cx="7433113" cy="9910817"/>
          </a:xfrm>
          <a:prstGeom prst="rect">
            <a:avLst/>
          </a:prstGeom>
        </p:spPr>
      </p:pic>
    </p:spTree>
    <p:extLst>
      <p:ext uri="{BB962C8B-B14F-4D97-AF65-F5344CB8AC3E}">
        <p14:creationId xmlns:p14="http://schemas.microsoft.com/office/powerpoint/2010/main" val="15956390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351" y="533400"/>
            <a:ext cx="8248649" cy="1158140"/>
          </a:xfrm>
        </p:spPr>
        <p:txBody>
          <a:bodyPr/>
          <a:lstStyle/>
          <a:p>
            <a:pPr algn="ctr"/>
            <a:r>
              <a:rPr lang="en-US" sz="4000" dirty="0"/>
              <a:t>Tobacco and Your Health Menus</a:t>
            </a:r>
          </a:p>
        </p:txBody>
      </p:sp>
      <p:sp>
        <p:nvSpPr>
          <p:cNvPr id="3" name="Content Placeholder 2"/>
          <p:cNvSpPr>
            <a:spLocks noGrp="1"/>
          </p:cNvSpPr>
          <p:nvPr>
            <p:ph sz="quarter" idx="13"/>
          </p:nvPr>
        </p:nvSpPr>
        <p:spPr/>
        <p:txBody>
          <a:bodyPr/>
          <a:lstStyle/>
          <a:p>
            <a:endParaRPr lang="en-US" dirty="0"/>
          </a:p>
        </p:txBody>
      </p:sp>
      <p:sp>
        <p:nvSpPr>
          <p:cNvPr id="4" name="Content Placeholder 3"/>
          <p:cNvSpPr>
            <a:spLocks noGrp="1"/>
          </p:cNvSpPr>
          <p:nvPr>
            <p:ph sz="quarter" idx="14"/>
          </p:nvPr>
        </p:nvSpPr>
        <p:spPr/>
        <p:txBody>
          <a:bodyPr/>
          <a:lstStyle/>
          <a:p>
            <a:endParaRPr lang="en-US"/>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r="22313"/>
          <a:stretch/>
        </p:blipFill>
        <p:spPr>
          <a:xfrm>
            <a:off x="256304" y="1374931"/>
            <a:ext cx="5157701" cy="8789310"/>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005" y="1624589"/>
            <a:ext cx="6096000" cy="8128000"/>
          </a:xfrm>
          <a:prstGeom prst="rect">
            <a:avLst/>
          </a:prstGeom>
        </p:spPr>
      </p:pic>
    </p:spTree>
    <p:extLst>
      <p:ext uri="{BB962C8B-B14F-4D97-AF65-F5344CB8AC3E}">
        <p14:creationId xmlns:p14="http://schemas.microsoft.com/office/powerpoint/2010/main" val="21652010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264" y="823900"/>
            <a:ext cx="3524249" cy="1158140"/>
          </a:xfrm>
        </p:spPr>
        <p:txBody>
          <a:bodyPr>
            <a:normAutofit fontScale="90000"/>
          </a:bodyPr>
          <a:lstStyle/>
          <a:p>
            <a:r>
              <a:rPr lang="en-US" sz="4000" dirty="0"/>
              <a:t>Screen Shots: </a:t>
            </a:r>
            <a:br>
              <a:rPr lang="en-US" sz="4000" dirty="0"/>
            </a:br>
            <a:r>
              <a:rPr lang="en-US" sz="4000" dirty="0"/>
              <a:t>Videos</a:t>
            </a:r>
          </a:p>
        </p:txBody>
      </p:sp>
      <p:pic>
        <p:nvPicPr>
          <p:cNvPr id="5" name="Content Placeholder 6"/>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16107"/>
          <a:stretch/>
        </p:blipFill>
        <p:spPr>
          <a:xfrm>
            <a:off x="5257800" y="-249145"/>
            <a:ext cx="5840260" cy="6532761"/>
          </a:xfrm>
          <a:prstGeom prst="rect">
            <a:avLst/>
          </a:prstGeom>
        </p:spPr>
      </p:pic>
      <p:sp>
        <p:nvSpPr>
          <p:cNvPr id="3" name="Oval 2"/>
          <p:cNvSpPr/>
          <p:nvPr/>
        </p:nvSpPr>
        <p:spPr>
          <a:xfrm>
            <a:off x="7891397" y="5862181"/>
            <a:ext cx="563671" cy="421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7834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48" y="381000"/>
            <a:ext cx="10396882" cy="1151965"/>
          </a:xfrm>
        </p:spPr>
        <p:txBody>
          <a:bodyPr/>
          <a:lstStyle/>
          <a:p>
            <a:r>
              <a:rPr lang="en-US" dirty="0" smtClean="0"/>
              <a:t>How can you help your patients?</a:t>
            </a:r>
            <a:endParaRPr lang="en-US" dirty="0"/>
          </a:p>
        </p:txBody>
      </p:sp>
      <p:sp>
        <p:nvSpPr>
          <p:cNvPr id="3" name="Content Placeholder 2"/>
          <p:cNvSpPr>
            <a:spLocks noGrp="1"/>
          </p:cNvSpPr>
          <p:nvPr>
            <p:ph sz="quarter" idx="13"/>
          </p:nvPr>
        </p:nvSpPr>
        <p:spPr>
          <a:xfrm>
            <a:off x="1400346" y="1532965"/>
            <a:ext cx="8536329" cy="4046183"/>
          </a:xfrm>
        </p:spPr>
        <p:txBody>
          <a:bodyPr>
            <a:normAutofit fontScale="77500" lnSpcReduction="20000"/>
          </a:bodyPr>
          <a:lstStyle/>
          <a:p>
            <a:r>
              <a:rPr lang="en-US" sz="3200" b="1" cap="none" dirty="0" smtClean="0">
                <a:latin typeface="Tahoma" panose="020B0604030504040204" pitchFamily="34" charset="0"/>
                <a:ea typeface="Tahoma" panose="020B0604030504040204" pitchFamily="34" charset="0"/>
                <a:cs typeface="Tahoma" panose="020B0604030504040204" pitchFamily="34" charset="0"/>
              </a:rPr>
              <a:t>Increase access to and appropriate use of effective support for quitting tobacco</a:t>
            </a:r>
          </a:p>
          <a:p>
            <a:r>
              <a:rPr lang="en-US" sz="3200" b="1" cap="none" dirty="0" smtClean="0">
                <a:latin typeface="Tahoma" panose="020B0604030504040204" pitchFamily="34" charset="0"/>
                <a:ea typeface="Tahoma" panose="020B0604030504040204" pitchFamily="34" charset="0"/>
                <a:cs typeface="Tahoma" panose="020B0604030504040204" pitchFamily="34" charset="0"/>
              </a:rPr>
              <a:t>Reduce patient out-of-pocket costs for quitting tobacco</a:t>
            </a:r>
          </a:p>
          <a:p>
            <a:r>
              <a:rPr lang="en-US" sz="3200" b="1" cap="none" dirty="0" smtClean="0">
                <a:latin typeface="Tahoma" panose="020B0604030504040204" pitchFamily="34" charset="0"/>
                <a:ea typeface="Tahoma" panose="020B0604030504040204" pitchFamily="34" charset="0"/>
                <a:cs typeface="Tahoma" panose="020B0604030504040204" pitchFamily="34" charset="0"/>
              </a:rPr>
              <a:t>Create a social and economic environment that promotes quitting</a:t>
            </a:r>
          </a:p>
          <a:p>
            <a:r>
              <a:rPr lang="en-US" sz="3200" b="1" cap="none" dirty="0" smtClean="0">
                <a:latin typeface="Tahoma" panose="020B0604030504040204" pitchFamily="34" charset="0"/>
                <a:ea typeface="Tahoma" panose="020B0604030504040204" pitchFamily="34" charset="0"/>
                <a:cs typeface="Tahoma" panose="020B0604030504040204" pitchFamily="34" charset="0"/>
              </a:rPr>
              <a:t>Save money </a:t>
            </a:r>
            <a:endParaRPr lang="en-US" sz="3200" b="1" cap="none" dirty="0">
              <a:latin typeface="Tahoma" panose="020B0604030504040204" pitchFamily="34" charset="0"/>
              <a:ea typeface="Tahoma" panose="020B0604030504040204" pitchFamily="34" charset="0"/>
              <a:cs typeface="Tahoma" panose="020B0604030504040204" pitchFamily="34" charset="0"/>
            </a:endParaRPr>
          </a:p>
          <a:p>
            <a:endParaRPr lang="en-US" sz="2400" b="1" cap="none"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900" i="1" dirty="0" smtClean="0">
                <a:solidFill>
                  <a:srgbClr val="002060"/>
                </a:solidFill>
              </a:rPr>
              <a:t>these  resources can help your colleagues and  friends too!</a:t>
            </a:r>
          </a:p>
        </p:txBody>
      </p:sp>
    </p:spTree>
    <p:extLst>
      <p:ext uri="{BB962C8B-B14F-4D97-AF65-F5344CB8AC3E}">
        <p14:creationId xmlns:p14="http://schemas.microsoft.com/office/powerpoint/2010/main" val="12708545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18213" y="214132"/>
            <a:ext cx="8229600" cy="5486399"/>
          </a:xfrm>
        </p:spPr>
        <p:txBody>
          <a:bodyPr>
            <a:normAutofit/>
          </a:bodyPr>
          <a:lstStyle/>
          <a:p>
            <a:endParaRPr lang="en-US" sz="4400" dirty="0" smtClean="0"/>
          </a:p>
          <a:p>
            <a:r>
              <a:rPr lang="en-US" sz="4400" dirty="0" smtClean="0"/>
              <a:t>How can these free resources help you meet your goals?</a:t>
            </a:r>
          </a:p>
        </p:txBody>
      </p:sp>
    </p:spTree>
    <p:extLst>
      <p:ext uri="{BB962C8B-B14F-4D97-AF65-F5344CB8AC3E}">
        <p14:creationId xmlns:p14="http://schemas.microsoft.com/office/powerpoint/2010/main" val="34475448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15" y="269111"/>
            <a:ext cx="10396882" cy="1151965"/>
          </a:xfrm>
        </p:spPr>
        <p:txBody>
          <a:bodyPr>
            <a:normAutofit/>
          </a:bodyPr>
          <a:lstStyle/>
          <a:p>
            <a:r>
              <a:rPr lang="en-US" sz="4000" dirty="0" smtClean="0"/>
              <a:t>Small Group Break out Session</a:t>
            </a:r>
            <a:endParaRPr lang="en-US" sz="4000" dirty="0"/>
          </a:p>
        </p:txBody>
      </p:sp>
      <p:sp>
        <p:nvSpPr>
          <p:cNvPr id="3" name="Content Placeholder 2"/>
          <p:cNvSpPr>
            <a:spLocks noGrp="1"/>
          </p:cNvSpPr>
          <p:nvPr>
            <p:ph sz="quarter" idx="13"/>
          </p:nvPr>
        </p:nvSpPr>
        <p:spPr>
          <a:xfrm>
            <a:off x="1303217" y="1674966"/>
            <a:ext cx="7973645" cy="3493699"/>
          </a:xfrm>
        </p:spPr>
        <p:txBody>
          <a:bodyPr>
            <a:noAutofit/>
          </a:bodyPr>
          <a:lstStyle/>
          <a:p>
            <a:r>
              <a:rPr lang="en-US" sz="2800" cap="none" dirty="0">
                <a:latin typeface="Tahoma" panose="020B0604030504040204" pitchFamily="34" charset="0"/>
                <a:ea typeface="Tahoma" panose="020B0604030504040204" pitchFamily="34" charset="0"/>
                <a:cs typeface="Tahoma" panose="020B0604030504040204" pitchFamily="34" charset="0"/>
              </a:rPr>
              <a:t>Identify a facilitator an a reporter</a:t>
            </a:r>
          </a:p>
          <a:p>
            <a:r>
              <a:rPr lang="en-US" sz="2800" cap="none" dirty="0" smtClean="0">
                <a:latin typeface="Tahoma" panose="020B0604030504040204" pitchFamily="34" charset="0"/>
                <a:ea typeface="Tahoma" panose="020B0604030504040204" pitchFamily="34" charset="0"/>
                <a:cs typeface="Tahoma" panose="020B0604030504040204" pitchFamily="34" charset="0"/>
              </a:rPr>
              <a:t>Review scenarios and discuss how you would provide guidance</a:t>
            </a:r>
          </a:p>
          <a:p>
            <a:r>
              <a:rPr lang="en-US" sz="2800" cap="none" dirty="0" smtClean="0">
                <a:latin typeface="Tahoma" panose="020B0604030504040204" pitchFamily="34" charset="0"/>
                <a:ea typeface="Tahoma" panose="020B0604030504040204" pitchFamily="34" charset="0"/>
                <a:cs typeface="Tahoma" panose="020B0604030504040204" pitchFamily="34" charset="0"/>
              </a:rPr>
              <a:t>Use the Help to Quit app as a resource</a:t>
            </a:r>
          </a:p>
          <a:p>
            <a:r>
              <a:rPr lang="en-US" sz="2800" cap="none" dirty="0" smtClean="0">
                <a:latin typeface="Tahoma" panose="020B0604030504040204" pitchFamily="34" charset="0"/>
                <a:ea typeface="Tahoma" panose="020B0604030504040204" pitchFamily="34" charset="0"/>
                <a:cs typeface="Tahoma" panose="020B0604030504040204" pitchFamily="34" charset="0"/>
              </a:rPr>
              <a:t>Report back to the full room</a:t>
            </a:r>
            <a:endParaRPr lang="en-US" sz="2800" cap="non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1754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3" name="Content Placeholder 2"/>
          <p:cNvSpPr>
            <a:spLocks noGrp="1"/>
          </p:cNvSpPr>
          <p:nvPr>
            <p:ph sz="quarter" idx="13"/>
          </p:nvPr>
        </p:nvSpPr>
        <p:spPr>
          <a:xfrm>
            <a:off x="568569" y="3956537"/>
            <a:ext cx="10336092" cy="1752155"/>
          </a:xfrm>
        </p:spPr>
        <p:txBody>
          <a:bodyPr>
            <a:normAutofit fontScale="92500" lnSpcReduction="10000"/>
          </a:bodyPr>
          <a:lstStyle/>
          <a:p>
            <a:pPr marL="0" indent="0" algn="ctr">
              <a:buNone/>
            </a:pPr>
            <a:r>
              <a:rPr lang="en-US" sz="1400" dirty="0" smtClean="0"/>
              <a:t>For More </a:t>
            </a:r>
            <a:r>
              <a:rPr lang="en-US" sz="1400" dirty="0"/>
              <a:t>information</a:t>
            </a:r>
            <a:r>
              <a:rPr lang="en-US" sz="1400" dirty="0" smtClean="0"/>
              <a:t>:</a:t>
            </a:r>
          </a:p>
          <a:p>
            <a:pPr marL="0" indent="0" algn="ctr">
              <a:buNone/>
            </a:pPr>
            <a:r>
              <a:rPr lang="en-US" sz="1400" dirty="0" smtClean="0"/>
              <a:t> </a:t>
            </a:r>
            <a:r>
              <a:rPr lang="en-US" sz="1400" b="1" dirty="0" smtClean="0">
                <a:solidFill>
                  <a:schemeClr val="accent1">
                    <a:lumMod val="75000"/>
                  </a:schemeClr>
                </a:solidFill>
              </a:rPr>
              <a:t>Tobacco Research and Evaluation Team - </a:t>
            </a:r>
            <a:r>
              <a:rPr lang="en-US" sz="1400" b="1" dirty="0" smtClean="0">
                <a:solidFill>
                  <a:schemeClr val="accent1">
                    <a:lumMod val="75000"/>
                  </a:schemeClr>
                </a:solidFill>
              </a:rPr>
              <a:t>University of Texas at Austin</a:t>
            </a:r>
            <a:endParaRPr lang="en-US" sz="1400" b="1" dirty="0" smtClean="0">
              <a:solidFill>
                <a:schemeClr val="accent1">
                  <a:lumMod val="75000"/>
                </a:schemeClr>
              </a:solidFill>
            </a:endParaRPr>
          </a:p>
          <a:p>
            <a:pPr marL="0" indent="0" algn="ctr">
              <a:buNone/>
            </a:pPr>
            <a:r>
              <a:rPr lang="en-US" sz="1400" b="1" dirty="0" smtClean="0"/>
              <a:t>Trina </a:t>
            </a:r>
            <a:r>
              <a:rPr lang="en-US" sz="1400" b="1" dirty="0" smtClean="0"/>
              <a:t>Robertson, </a:t>
            </a:r>
            <a:r>
              <a:rPr lang="en-US" sz="1400" b="1" dirty="0" smtClean="0"/>
              <a:t>MA : trinar02@austin.utexas.edu</a:t>
            </a:r>
            <a:endParaRPr lang="en-US" sz="1400" b="1" dirty="0"/>
          </a:p>
          <a:p>
            <a:pPr marL="0" indent="0" algn="ctr">
              <a:buNone/>
            </a:pPr>
            <a:r>
              <a:rPr lang="en-US" sz="1400" b="1" dirty="0" smtClean="0"/>
              <a:t>Ann Marie </a:t>
            </a:r>
            <a:r>
              <a:rPr lang="en-US" sz="1400" b="1" dirty="0" smtClean="0"/>
              <a:t>Newman :  annmarie.newman@austin.utexas.edu</a:t>
            </a:r>
            <a:endParaRPr lang="en-US" sz="1400" b="1" dirty="0"/>
          </a:p>
          <a:p>
            <a:pPr marL="0" indent="0" algn="ctr">
              <a:buNone/>
            </a:pPr>
            <a:r>
              <a:rPr lang="en-US" sz="1400" b="1" dirty="0" smtClean="0"/>
              <a:t>Phone: </a:t>
            </a:r>
            <a:r>
              <a:rPr lang="en-US" sz="1400" b="1" dirty="0" smtClean="0"/>
              <a:t>512-232-9307</a:t>
            </a:r>
            <a:endParaRPr lang="en-US" sz="1400" b="1" dirty="0" smtClean="0"/>
          </a:p>
        </p:txBody>
      </p:sp>
    </p:spTree>
    <p:extLst>
      <p:ext uri="{BB962C8B-B14F-4D97-AF65-F5344CB8AC3E}">
        <p14:creationId xmlns:p14="http://schemas.microsoft.com/office/powerpoint/2010/main" val="5895639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85800" y="68894"/>
            <a:ext cx="10394707" cy="5830866"/>
          </a:xfrm>
        </p:spPr>
        <p:txBody>
          <a:bodyPr>
            <a:normAutofit lnSpcReduction="10000"/>
          </a:bodyPr>
          <a:lstStyle/>
          <a:p>
            <a:r>
              <a:rPr lang="en-US" dirty="0" smtClean="0"/>
              <a:t>References:</a:t>
            </a:r>
          </a:p>
          <a:p>
            <a:r>
              <a:rPr lang="en-US" sz="1700" dirty="0" smtClean="0">
                <a:latin typeface="Arial Narrow" panose="020B0606020202030204" pitchFamily="34" charset="0"/>
              </a:rPr>
              <a:t>2017 </a:t>
            </a:r>
            <a:r>
              <a:rPr lang="en-US" sz="1700" cap="none" dirty="0" smtClean="0">
                <a:latin typeface="Arial Narrow" panose="020B0606020202030204" pitchFamily="34" charset="0"/>
              </a:rPr>
              <a:t>Texas Behavioral Risk Factor Surveillance System (BRFSS) Data on Tobacco. Prepared by Chronic Disease Epidemiology, Health Promotion and Chronic Disease Prevention Section, Texas Department of State Health Services</a:t>
            </a:r>
            <a:endParaRPr lang="en-US" sz="1700" dirty="0" smtClean="0">
              <a:latin typeface="Arial Narrow" panose="020B0606020202030204" pitchFamily="34" charset="0"/>
            </a:endParaRPr>
          </a:p>
          <a:p>
            <a:r>
              <a:rPr lang="en-US" sz="1700" cap="none" dirty="0" smtClean="0">
                <a:latin typeface="Arial Narrow" panose="020B0606020202030204" pitchFamily="34" charset="0"/>
              </a:rPr>
              <a:t>Use of Electronic Cigarettes and Any Tobacco Product Among Middle and High School Students — United States, 2011–2018  Karen A. Cullen, PhD; Bridget K. Ambrose, PhD; Andrea S. </a:t>
            </a:r>
            <a:r>
              <a:rPr lang="en-US" sz="1700" cap="none" dirty="0" err="1" smtClean="0">
                <a:latin typeface="Arial Narrow" panose="020B0606020202030204" pitchFamily="34" charset="0"/>
              </a:rPr>
              <a:t>Gentzke</a:t>
            </a:r>
            <a:r>
              <a:rPr lang="en-US" sz="1700" cap="none" dirty="0" smtClean="0">
                <a:latin typeface="Arial Narrow" panose="020B0606020202030204" pitchFamily="34" charset="0"/>
              </a:rPr>
              <a:t>, PhD; Benjamin J. </a:t>
            </a:r>
            <a:r>
              <a:rPr lang="en-US" sz="1700" cap="none" dirty="0" err="1" smtClean="0">
                <a:latin typeface="Arial Narrow" panose="020B0606020202030204" pitchFamily="34" charset="0"/>
              </a:rPr>
              <a:t>Apelberg</a:t>
            </a:r>
            <a:r>
              <a:rPr lang="en-US" sz="1700" cap="none" dirty="0" smtClean="0">
                <a:latin typeface="Arial Narrow" panose="020B0606020202030204" pitchFamily="34" charset="0"/>
              </a:rPr>
              <a:t>, PhD; Ahmed Jamal, MBBS; Brian A. King, PhD: </a:t>
            </a:r>
            <a:r>
              <a:rPr lang="en-US" sz="1700" dirty="0">
                <a:latin typeface="Arial Narrow" panose="020B0606020202030204" pitchFamily="34" charset="0"/>
              </a:rPr>
              <a:t>MMWR / </a:t>
            </a:r>
            <a:r>
              <a:rPr lang="en-US" sz="1700" cap="none" dirty="0" smtClean="0">
                <a:latin typeface="Arial Narrow" panose="020B0606020202030204" pitchFamily="34" charset="0"/>
              </a:rPr>
              <a:t>November 16, 2018 / Vol. 67 / No. 45 US Department of Health and Human Services/Centers for Disease Control and Prevention</a:t>
            </a:r>
          </a:p>
          <a:p>
            <a:r>
              <a:rPr lang="en-US" sz="1700" cap="none" dirty="0" smtClean="0">
                <a:latin typeface="Arial Narrow" panose="020B0606020202030204" pitchFamily="34" charset="0"/>
              </a:rPr>
              <a:t>Americans for Non –Smokers </a:t>
            </a:r>
            <a:r>
              <a:rPr lang="en-US" sz="1700" cap="none" dirty="0">
                <a:latin typeface="Arial Narrow" panose="020B0606020202030204" pitchFamily="34" charset="0"/>
              </a:rPr>
              <a:t>Rights </a:t>
            </a:r>
            <a:r>
              <a:rPr lang="en-US" sz="1700" cap="none" dirty="0">
                <a:latin typeface="Arial Narrow" panose="020B0606020202030204" pitchFamily="34" charset="0"/>
                <a:hlinkClick r:id="rId3"/>
              </a:rPr>
              <a:t>https://no-smoke.org/smokefree-threats/electronic-cigarettes</a:t>
            </a:r>
            <a:r>
              <a:rPr lang="en-US" sz="1700" cap="none" dirty="0" smtClean="0">
                <a:latin typeface="Arial Narrow" panose="020B0606020202030204" pitchFamily="34" charset="0"/>
                <a:hlinkClick r:id="rId3"/>
              </a:rPr>
              <a:t>/</a:t>
            </a:r>
            <a:r>
              <a:rPr lang="en-US" sz="1700" cap="none" dirty="0" smtClean="0">
                <a:latin typeface="Arial Narrow" panose="020B0606020202030204" pitchFamily="34" charset="0"/>
              </a:rPr>
              <a:t> </a:t>
            </a:r>
          </a:p>
          <a:p>
            <a:r>
              <a:rPr lang="en-US" sz="1700" cap="none" dirty="0" smtClean="0">
                <a:latin typeface="Arial Narrow" panose="020B0606020202030204" pitchFamily="34" charset="0"/>
              </a:rPr>
              <a:t>Centers For Disease Control And Prevention. </a:t>
            </a:r>
            <a:r>
              <a:rPr lang="en-US" sz="1700" i="1" cap="none" dirty="0" smtClean="0">
                <a:latin typeface="Arial Narrow" panose="020B0606020202030204" pitchFamily="34" charset="0"/>
              </a:rPr>
              <a:t>Best Practices For Comprehensive Tobacco Control Programs – 2007, P. 15.</a:t>
            </a:r>
            <a:r>
              <a:rPr lang="en-US" sz="1700" cap="none" dirty="0" smtClean="0">
                <a:latin typeface="Arial Narrow" panose="020B0606020202030204" pitchFamily="34" charset="0"/>
              </a:rPr>
              <a:t> Atlanta: U.S. Department Of Health And Human Services, Centers For Disease Control And Prevention, National Center For Chronic Disease Prevention And Health Promotion, Office On Smoking Or Health; October 2007.</a:t>
            </a:r>
          </a:p>
          <a:p>
            <a:r>
              <a:rPr lang="en-US" sz="1700" cap="none" dirty="0" smtClean="0">
                <a:latin typeface="Arial Narrow" panose="020B0606020202030204" pitchFamily="34" charset="0"/>
              </a:rPr>
              <a:t>Tobacco Use Among Adults With Mental Illness And Substance Use Disorders </a:t>
            </a:r>
            <a:r>
              <a:rPr lang="en-US" sz="1700" cap="none" dirty="0" smtClean="0">
                <a:latin typeface="Arial Narrow" panose="020B0606020202030204" pitchFamily="34" charset="0"/>
                <a:hlinkClick r:id="rId4"/>
              </a:rPr>
              <a:t>www.cdc.gov/tobacco/disparities/mental-illness-substance-use/index.htm</a:t>
            </a:r>
            <a:r>
              <a:rPr lang="en-US" sz="1700" cap="none" dirty="0" smtClean="0">
                <a:latin typeface="Arial Narrow" panose="020B0606020202030204" pitchFamily="34" charset="0"/>
              </a:rPr>
              <a:t>  </a:t>
            </a:r>
            <a:endParaRPr lang="en-US" sz="1700" cap="none" dirty="0">
              <a:latin typeface="Arial Narrow" panose="020B0606020202030204" pitchFamily="34" charset="0"/>
            </a:endParaRPr>
          </a:p>
          <a:p>
            <a:r>
              <a:rPr lang="en-US" sz="1700" cap="none" dirty="0" smtClean="0">
                <a:latin typeface="Arial Narrow" panose="020B0606020202030204" pitchFamily="34" charset="0"/>
                <a:ea typeface="Tahoma" panose="020B0604030504040204" pitchFamily="34" charset="0"/>
                <a:cs typeface="Tahoma" panose="020B0604030504040204" pitchFamily="34" charset="0"/>
              </a:rPr>
              <a:t>Smoke-free Public Housing And Multifamily Properties </a:t>
            </a:r>
            <a:r>
              <a:rPr lang="en-US" sz="1700" cap="none" dirty="0" smtClean="0">
                <a:latin typeface="Arial Narrow" panose="020B0606020202030204" pitchFamily="34" charset="0"/>
                <a:hlinkClick r:id="rId5"/>
              </a:rPr>
              <a:t>https</a:t>
            </a:r>
            <a:r>
              <a:rPr lang="en-US" sz="1700" cap="none" dirty="0">
                <a:latin typeface="Arial Narrow" panose="020B0606020202030204" pitchFamily="34" charset="0"/>
                <a:hlinkClick r:id="rId5"/>
              </a:rPr>
              <a:t>://</a:t>
            </a:r>
            <a:r>
              <a:rPr lang="en-US" sz="1700" cap="none" dirty="0" smtClean="0">
                <a:latin typeface="Arial Narrow" panose="020B0606020202030204" pitchFamily="34" charset="0"/>
                <a:hlinkClick r:id="rId5"/>
              </a:rPr>
              <a:t>www.hud.gov/program_offices/healthy_homes/smokefree</a:t>
            </a:r>
            <a:r>
              <a:rPr lang="en-US" sz="1700" cap="none" dirty="0" smtClean="0">
                <a:latin typeface="Arial Narrow" panose="020B0606020202030204" pitchFamily="34" charset="0"/>
              </a:rPr>
              <a:t>  </a:t>
            </a:r>
          </a:p>
          <a:p>
            <a:r>
              <a:rPr lang="en-US" sz="1700" cap="none" dirty="0" smtClean="0">
                <a:latin typeface="Arial Narrow" panose="020B0606020202030204" pitchFamily="34" charset="0"/>
              </a:rPr>
              <a:t>The Stages of Change Model of Overcoming Addiction; 2018: Elizabeth Hartley, </a:t>
            </a:r>
            <a:r>
              <a:rPr lang="en-US" sz="1700" cap="none" dirty="0" err="1" smtClean="0">
                <a:latin typeface="Arial Narrow" panose="020B0606020202030204" pitchFamily="34" charset="0"/>
              </a:rPr>
              <a:t>Phd</a:t>
            </a:r>
            <a:r>
              <a:rPr lang="en-US" sz="1700" cap="none" dirty="0" smtClean="0">
                <a:latin typeface="Arial Narrow" panose="020B0606020202030204" pitchFamily="34" charset="0"/>
              </a:rPr>
              <a:t>; Steven </a:t>
            </a:r>
            <a:r>
              <a:rPr lang="en-US" sz="1700" cap="none" dirty="0" err="1" smtClean="0">
                <a:latin typeface="Arial Narrow" panose="020B0606020202030204" pitchFamily="34" charset="0"/>
              </a:rPr>
              <a:t>Gans</a:t>
            </a:r>
            <a:r>
              <a:rPr lang="en-US" sz="1700" cap="none" dirty="0" smtClean="0">
                <a:latin typeface="Arial Narrow" panose="020B0606020202030204" pitchFamily="34" charset="0"/>
              </a:rPr>
              <a:t>, MD </a:t>
            </a:r>
            <a:r>
              <a:rPr lang="en-US" sz="1700" u="sng" cap="none" dirty="0" smtClean="0">
                <a:latin typeface="Arial Narrow" panose="020B0606020202030204" pitchFamily="34" charset="0"/>
                <a:hlinkClick r:id="rId6"/>
              </a:rPr>
              <a:t>https://www.verywellmind.com/the-stages-of-change-model-of-overcoming-addiction-21961</a:t>
            </a:r>
            <a:endParaRPr lang="en-US" sz="1700" cap="none" dirty="0">
              <a:latin typeface="Arial Narrow" panose="020B0606020202030204" pitchFamily="34" charset="0"/>
            </a:endParaRPr>
          </a:p>
        </p:txBody>
      </p:sp>
    </p:spTree>
    <p:extLst>
      <p:ext uri="{BB962C8B-B14F-4D97-AF65-F5344CB8AC3E}">
        <p14:creationId xmlns:p14="http://schemas.microsoft.com/office/powerpoint/2010/main" val="3254554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focus on tobacco</a:t>
            </a:r>
            <a:endParaRPr lang="en-US" dirty="0"/>
          </a:p>
        </p:txBody>
      </p:sp>
      <p:sp>
        <p:nvSpPr>
          <p:cNvPr id="3" name="Content Placeholder 2"/>
          <p:cNvSpPr>
            <a:spLocks noGrp="1"/>
          </p:cNvSpPr>
          <p:nvPr>
            <p:ph idx="1"/>
          </p:nvPr>
        </p:nvSpPr>
        <p:spPr/>
        <p:txBody>
          <a:bodyPr>
            <a:normAutofit lnSpcReduction="10000"/>
          </a:bodyPr>
          <a:lstStyle/>
          <a:p>
            <a:r>
              <a:rPr lang="en-US" dirty="0" smtClean="0">
                <a:latin typeface="Tahoma" panose="020B0604030504040204" pitchFamily="34" charset="0"/>
                <a:ea typeface="Tahoma" panose="020B0604030504040204" pitchFamily="34" charset="0"/>
                <a:cs typeface="Tahoma" panose="020B0604030504040204" pitchFamily="34" charset="0"/>
              </a:rPr>
              <a:t>Over $17 billion in Texas healthcare and productivity lost each year.</a:t>
            </a:r>
          </a:p>
          <a:p>
            <a:r>
              <a:rPr lang="en-US" dirty="0" smtClean="0">
                <a:latin typeface="Tahoma" panose="020B0604030504040204" pitchFamily="34" charset="0"/>
                <a:ea typeface="Tahoma" panose="020B0604030504040204" pitchFamily="34" charset="0"/>
                <a:cs typeface="Tahoma" panose="020B0604030504040204" pitchFamily="34" charset="0"/>
              </a:rPr>
              <a:t>In Texas, over 24,000 deaths per year.</a:t>
            </a:r>
          </a:p>
          <a:p>
            <a:r>
              <a:rPr lang="en-US" dirty="0" smtClean="0">
                <a:latin typeface="Tahoma" panose="020B0604030504040204" pitchFamily="34" charset="0"/>
                <a:ea typeface="Tahoma" panose="020B0604030504040204" pitchFamily="34" charset="0"/>
                <a:cs typeface="Tahoma" panose="020B0604030504040204" pitchFamily="34" charset="0"/>
              </a:rPr>
              <a:t>Number one cause of preventable death.</a:t>
            </a:r>
          </a:p>
          <a:p>
            <a:r>
              <a:rPr lang="en-US" dirty="0" smtClean="0">
                <a:latin typeface="Tahoma" panose="020B0604030504040204" pitchFamily="34" charset="0"/>
                <a:ea typeface="Tahoma" panose="020B0604030504040204" pitchFamily="34" charset="0"/>
                <a:cs typeface="Tahoma" panose="020B0604030504040204" pitchFamily="34" charset="0"/>
              </a:rPr>
              <a:t>Tobacco impacts every chronic disease.</a:t>
            </a:r>
          </a:p>
          <a:p>
            <a:r>
              <a:rPr lang="en-US" dirty="0" smtClean="0">
                <a:latin typeface="Tahoma" panose="020B0604030504040204" pitchFamily="34" charset="0"/>
                <a:ea typeface="Tahoma" panose="020B0604030504040204" pitchFamily="34" charset="0"/>
                <a:cs typeface="Tahoma" panose="020B0604030504040204" pitchFamily="34" charset="0"/>
              </a:rPr>
              <a:t>People with health disparities are impacted by tobacco at a higher rate.</a:t>
            </a:r>
          </a:p>
          <a:p>
            <a:r>
              <a:rPr lang="en-US" dirty="0" smtClean="0">
                <a:latin typeface="Tahoma" panose="020B0604030504040204" pitchFamily="34" charset="0"/>
                <a:ea typeface="Tahoma" panose="020B0604030504040204" pitchFamily="34" charset="0"/>
                <a:cs typeface="Tahoma" panose="020B0604030504040204" pitchFamily="34" charset="0"/>
              </a:rPr>
              <a:t>Impacts people who are exposed to second-hand smoke</a:t>
            </a:r>
          </a:p>
          <a:p>
            <a:r>
              <a:rPr lang="en-US" dirty="0" smtClean="0">
                <a:latin typeface="Tahoma" panose="020B0604030504040204" pitchFamily="34" charset="0"/>
                <a:ea typeface="Tahoma" panose="020B0604030504040204" pitchFamily="34" charset="0"/>
                <a:cs typeface="Tahoma" panose="020B0604030504040204" pitchFamily="34" charset="0"/>
              </a:rPr>
              <a:t>Impacts pregnant women and unborn child</a:t>
            </a:r>
          </a:p>
        </p:txBody>
      </p:sp>
    </p:spTree>
    <p:extLst>
      <p:ext uri="{BB962C8B-B14F-4D97-AF65-F5344CB8AC3E}">
        <p14:creationId xmlns:p14="http://schemas.microsoft.com/office/powerpoint/2010/main" val="1415432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429143885"/>
              </p:ext>
            </p:extLst>
          </p:nvPr>
        </p:nvGraphicFramePr>
        <p:xfrm>
          <a:off x="2516941" y="3722972"/>
          <a:ext cx="7396708" cy="3363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4400" dirty="0"/>
              <a:t>Adult </a:t>
            </a:r>
            <a:r>
              <a:rPr lang="en-US" sz="4400" dirty="0" smtClean="0"/>
              <a:t>Cigarette </a:t>
            </a:r>
            <a:r>
              <a:rPr lang="en-US" sz="4400" dirty="0"/>
              <a:t>Smoking</a:t>
            </a:r>
          </a:p>
        </p:txBody>
      </p:sp>
      <p:sp>
        <p:nvSpPr>
          <p:cNvPr id="3" name="Text Placeholder 2"/>
          <p:cNvSpPr>
            <a:spLocks noGrp="1"/>
          </p:cNvSpPr>
          <p:nvPr>
            <p:ph sz="quarter" idx="13"/>
          </p:nvPr>
        </p:nvSpPr>
        <p:spPr>
          <a:xfrm>
            <a:off x="2900040" y="1669003"/>
            <a:ext cx="7139311" cy="3013848"/>
          </a:xfrm>
        </p:spPr>
        <p:txBody>
          <a:bodyPr>
            <a:normAutofit fontScale="85000" lnSpcReduction="20000"/>
          </a:body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According the 2017 BRFSS:</a:t>
            </a:r>
          </a:p>
          <a:p>
            <a:r>
              <a:rPr lang="en-US" sz="1800" dirty="0">
                <a:latin typeface="Tahoma" panose="020B0604030504040204" pitchFamily="34" charset="0"/>
                <a:ea typeface="Tahoma" panose="020B0604030504040204" pitchFamily="34" charset="0"/>
                <a:cs typeface="Tahoma" panose="020B0604030504040204" pitchFamily="34" charset="0"/>
              </a:rPr>
              <a:t>15.7% of Texas adults reported current cigarette smoking;</a:t>
            </a:r>
          </a:p>
          <a:p>
            <a:pPr lvl="1"/>
            <a:r>
              <a:rPr lang="en-US" dirty="0">
                <a:latin typeface="Tahoma" panose="020B0604030504040204" pitchFamily="34" charset="0"/>
                <a:ea typeface="Tahoma" panose="020B0604030504040204" pitchFamily="34" charset="0"/>
                <a:cs typeface="Tahoma" panose="020B0604030504040204" pitchFamily="34" charset="0"/>
              </a:rPr>
              <a:t>A higher percentage of men (17.8%) reported current cigarette smoking compared to women (13.6%);</a:t>
            </a:r>
          </a:p>
          <a:p>
            <a:pPr lvl="1"/>
            <a:endParaRPr lang="en-US" sz="10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19.9% of Texas adults reported former cigarette smoking;</a:t>
            </a:r>
          </a:p>
          <a:p>
            <a:pPr lvl="1"/>
            <a:r>
              <a:rPr lang="en-US" dirty="0">
                <a:latin typeface="Tahoma" panose="020B0604030504040204" pitchFamily="34" charset="0"/>
                <a:ea typeface="Tahoma" panose="020B0604030504040204" pitchFamily="34" charset="0"/>
                <a:cs typeface="Tahoma" panose="020B0604030504040204" pitchFamily="34" charset="0"/>
              </a:rPr>
              <a:t>24.8% of men reported former cigarette smoking compared to 15.2% of women; </a:t>
            </a:r>
          </a:p>
          <a:p>
            <a:pPr marL="0" indent="0">
              <a:buNone/>
            </a:pPr>
            <a:r>
              <a:rPr lang="en-US" sz="1600" dirty="0"/>
              <a:t/>
            </a:r>
            <a:br>
              <a:rPr lang="en-US" sz="1600" dirty="0"/>
            </a:br>
            <a:endParaRPr lang="en-US" sz="1600" dirty="0"/>
          </a:p>
        </p:txBody>
      </p:sp>
      <p:sp>
        <p:nvSpPr>
          <p:cNvPr id="11" name="TextBox 10"/>
          <p:cNvSpPr txBox="1"/>
          <p:nvPr/>
        </p:nvSpPr>
        <p:spPr>
          <a:xfrm>
            <a:off x="3043728" y="5220166"/>
            <a:ext cx="960767" cy="369332"/>
          </a:xfrm>
          <a:prstGeom prst="rect">
            <a:avLst/>
          </a:prstGeom>
          <a:noFill/>
        </p:spPr>
        <p:txBody>
          <a:bodyPr wrap="square" rtlCol="0">
            <a:spAutoFit/>
          </a:bodyPr>
          <a:lstStyle/>
          <a:p>
            <a:r>
              <a:rPr lang="en-US" dirty="0"/>
              <a:t>15.9%</a:t>
            </a:r>
          </a:p>
        </p:txBody>
      </p:sp>
      <p:sp>
        <p:nvSpPr>
          <p:cNvPr id="12" name="TextBox 11"/>
          <p:cNvSpPr txBox="1"/>
          <p:nvPr/>
        </p:nvSpPr>
        <p:spPr>
          <a:xfrm>
            <a:off x="4389320" y="5220166"/>
            <a:ext cx="960767" cy="369332"/>
          </a:xfrm>
          <a:prstGeom prst="rect">
            <a:avLst/>
          </a:prstGeom>
          <a:noFill/>
        </p:spPr>
        <p:txBody>
          <a:bodyPr wrap="square" rtlCol="0">
            <a:spAutoFit/>
          </a:bodyPr>
          <a:lstStyle/>
          <a:p>
            <a:r>
              <a:rPr lang="en-US" dirty="0"/>
              <a:t>14.5%</a:t>
            </a:r>
          </a:p>
        </p:txBody>
      </p:sp>
      <p:sp>
        <p:nvSpPr>
          <p:cNvPr id="13" name="TextBox 12"/>
          <p:cNvSpPr txBox="1"/>
          <p:nvPr/>
        </p:nvSpPr>
        <p:spPr>
          <a:xfrm>
            <a:off x="5734912" y="5220166"/>
            <a:ext cx="960767" cy="369332"/>
          </a:xfrm>
          <a:prstGeom prst="rect">
            <a:avLst/>
          </a:prstGeom>
          <a:noFill/>
        </p:spPr>
        <p:txBody>
          <a:bodyPr wrap="square" rtlCol="0">
            <a:spAutoFit/>
          </a:bodyPr>
          <a:lstStyle/>
          <a:p>
            <a:r>
              <a:rPr lang="en-US" dirty="0"/>
              <a:t>15.2%</a:t>
            </a:r>
          </a:p>
        </p:txBody>
      </p:sp>
      <p:sp>
        <p:nvSpPr>
          <p:cNvPr id="14" name="TextBox 13"/>
          <p:cNvSpPr txBox="1"/>
          <p:nvPr/>
        </p:nvSpPr>
        <p:spPr>
          <a:xfrm>
            <a:off x="7080504" y="5220166"/>
            <a:ext cx="960767" cy="369332"/>
          </a:xfrm>
          <a:prstGeom prst="rect">
            <a:avLst/>
          </a:prstGeom>
          <a:noFill/>
        </p:spPr>
        <p:txBody>
          <a:bodyPr wrap="square" rtlCol="0">
            <a:spAutoFit/>
          </a:bodyPr>
          <a:lstStyle/>
          <a:p>
            <a:r>
              <a:rPr lang="en-US" dirty="0"/>
              <a:t>14.3%</a:t>
            </a:r>
          </a:p>
        </p:txBody>
      </p:sp>
      <p:sp>
        <p:nvSpPr>
          <p:cNvPr id="15" name="TextBox 14"/>
          <p:cNvSpPr txBox="1"/>
          <p:nvPr/>
        </p:nvSpPr>
        <p:spPr>
          <a:xfrm>
            <a:off x="8426096" y="5220166"/>
            <a:ext cx="960767" cy="369332"/>
          </a:xfrm>
          <a:prstGeom prst="rect">
            <a:avLst/>
          </a:prstGeom>
          <a:noFill/>
        </p:spPr>
        <p:txBody>
          <a:bodyPr wrap="square" rtlCol="0">
            <a:spAutoFit/>
          </a:bodyPr>
          <a:lstStyle/>
          <a:p>
            <a:r>
              <a:rPr lang="en-US" dirty="0"/>
              <a:t>15.7%</a:t>
            </a:r>
          </a:p>
        </p:txBody>
      </p:sp>
      <p:sp>
        <p:nvSpPr>
          <p:cNvPr id="4" name="TextBox 3"/>
          <p:cNvSpPr txBox="1"/>
          <p:nvPr/>
        </p:nvSpPr>
        <p:spPr>
          <a:xfrm>
            <a:off x="2633610" y="4754770"/>
            <a:ext cx="6486823" cy="307777"/>
          </a:xfrm>
          <a:prstGeom prst="rect">
            <a:avLst/>
          </a:prstGeom>
          <a:noFill/>
        </p:spPr>
        <p:txBody>
          <a:bodyPr wrap="square" rtlCol="0">
            <a:spAutoFit/>
          </a:bodyPr>
          <a:lstStyle/>
          <a:p>
            <a:r>
              <a:rPr lang="en-US" sz="1400" dirty="0">
                <a:solidFill>
                  <a:schemeClr val="accent1">
                    <a:lumMod val="50000"/>
                  </a:schemeClr>
                </a:solidFill>
              </a:rPr>
              <a:t>Prevalence of Current Adult Cigarette Smoking in Texas, 2013 - 2017</a:t>
            </a:r>
          </a:p>
        </p:txBody>
      </p:sp>
      <p:sp>
        <p:nvSpPr>
          <p:cNvPr id="8" name="TextBox 7"/>
          <p:cNvSpPr txBox="1"/>
          <p:nvPr/>
        </p:nvSpPr>
        <p:spPr>
          <a:xfrm>
            <a:off x="9913649" y="5220166"/>
            <a:ext cx="2087851" cy="369332"/>
          </a:xfrm>
          <a:prstGeom prst="rect">
            <a:avLst/>
          </a:prstGeom>
          <a:noFill/>
        </p:spPr>
        <p:txBody>
          <a:bodyPr wrap="square" rtlCol="0">
            <a:spAutoFit/>
          </a:bodyPr>
          <a:lstStyle/>
          <a:p>
            <a:r>
              <a:rPr lang="en-US" dirty="0" smtClean="0"/>
              <a:t>*DSHS BRFSS 2017</a:t>
            </a:r>
            <a:endParaRPr lang="en-US" dirty="0"/>
          </a:p>
        </p:txBody>
      </p:sp>
    </p:spTree>
    <p:extLst>
      <p:ext uri="{BB962C8B-B14F-4D97-AF65-F5344CB8AC3E}">
        <p14:creationId xmlns:p14="http://schemas.microsoft.com/office/powerpoint/2010/main" val="3716195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628" y="43999"/>
            <a:ext cx="7254722" cy="989672"/>
          </a:xfrm>
        </p:spPr>
        <p:txBody>
          <a:bodyPr/>
          <a:lstStyle/>
          <a:p>
            <a:r>
              <a:rPr lang="en-US" sz="4400" dirty="0">
                <a:solidFill>
                  <a:schemeClr val="accent1">
                    <a:lumMod val="50000"/>
                  </a:schemeClr>
                </a:solidFill>
              </a:rPr>
              <a:t>Cigarette Use</a:t>
            </a:r>
          </a:p>
        </p:txBody>
      </p:sp>
      <p:graphicFrame>
        <p:nvGraphicFramePr>
          <p:cNvPr id="8" name="Chart 7"/>
          <p:cNvGraphicFramePr>
            <a:graphicFrameLocks/>
          </p:cNvGraphicFramePr>
          <p:nvPr>
            <p:extLst>
              <p:ext uri="{D42A27DB-BD31-4B8C-83A1-F6EECF244321}">
                <p14:modId xmlns:p14="http://schemas.microsoft.com/office/powerpoint/2010/main" val="202838038"/>
              </p:ext>
            </p:extLst>
          </p:nvPr>
        </p:nvGraphicFramePr>
        <p:xfrm>
          <a:off x="2177115" y="1033671"/>
          <a:ext cx="7254722" cy="501378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9914351" y="5220166"/>
            <a:ext cx="2087149" cy="369332"/>
          </a:xfrm>
          <a:prstGeom prst="rect">
            <a:avLst/>
          </a:prstGeom>
          <a:noFill/>
        </p:spPr>
        <p:txBody>
          <a:bodyPr wrap="square" rtlCol="0">
            <a:spAutoFit/>
          </a:bodyPr>
          <a:lstStyle/>
          <a:p>
            <a:r>
              <a:rPr lang="en-US" dirty="0" smtClean="0"/>
              <a:t>*DSHS BRFSS 2017</a:t>
            </a:r>
            <a:endParaRPr lang="en-US" dirty="0"/>
          </a:p>
        </p:txBody>
      </p:sp>
    </p:spTree>
    <p:extLst>
      <p:ext uri="{BB962C8B-B14F-4D97-AF65-F5344CB8AC3E}">
        <p14:creationId xmlns:p14="http://schemas.microsoft.com/office/powerpoint/2010/main" val="33996829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Main Event</Template>
  <TotalTime>24571</TotalTime>
  <Words>5422</Words>
  <Application>Microsoft Office PowerPoint</Application>
  <PresentationFormat>Widescreen</PresentationFormat>
  <Paragraphs>547</Paragraphs>
  <Slides>67</Slides>
  <Notes>52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7" baseType="lpstr">
      <vt:lpstr>ＭＳ Ｐゴシック</vt:lpstr>
      <vt:lpstr>Arial</vt:lpstr>
      <vt:lpstr>Arial Narrow</vt:lpstr>
      <vt:lpstr>Calibri</vt:lpstr>
      <vt:lpstr>Impact</vt:lpstr>
      <vt:lpstr>Tahoma</vt:lpstr>
      <vt:lpstr>Times New Roman</vt:lpstr>
      <vt:lpstr>Wingdings</vt:lpstr>
      <vt:lpstr>Main Event</vt:lpstr>
      <vt:lpstr>Photo Editor Photo</vt:lpstr>
      <vt:lpstr>Increasing Access to Tobacco Cessation: Using Mobile Apps to Improve Public Health  Ask Advise Refer: Free Tobacco Cessation Resources</vt:lpstr>
      <vt:lpstr>Overview </vt:lpstr>
      <vt:lpstr>Overview</vt:lpstr>
      <vt:lpstr>Objectives</vt:lpstr>
      <vt:lpstr>Pre-presentation Discussion</vt:lpstr>
      <vt:lpstr>Tobacco Products</vt:lpstr>
      <vt:lpstr>Why focus on tobacco</vt:lpstr>
      <vt:lpstr>Adult Cigarette Smoking</vt:lpstr>
      <vt:lpstr>Cigarette Use</vt:lpstr>
      <vt:lpstr>Smokeless Tobacco</vt:lpstr>
      <vt:lpstr>Adult Smokeless Tobacco Use</vt:lpstr>
      <vt:lpstr>Smokeless Tobacco Use</vt:lpstr>
      <vt:lpstr>New Alternative Product: Juul</vt:lpstr>
      <vt:lpstr>Alternative Tobacco products:  E-Cigarettes and Vaping</vt:lpstr>
      <vt:lpstr>PowerPoint Presentation</vt:lpstr>
      <vt:lpstr>Adult ENDS Use</vt:lpstr>
      <vt:lpstr>ENDS Use by Age</vt:lpstr>
      <vt:lpstr>ENDS Use</vt:lpstr>
      <vt:lpstr>PowerPoint Presentation</vt:lpstr>
      <vt:lpstr>PowerPoint Presentation</vt:lpstr>
      <vt:lpstr>Tobacco Advocacy:  A little history</vt:lpstr>
      <vt:lpstr>PowerPoint Presentation</vt:lpstr>
      <vt:lpstr>comprehensive Plan for  Tobacco and nicotine regulation</vt:lpstr>
      <vt:lpstr>Addressing youth tobacco use</vt:lpstr>
      <vt:lpstr>PowerPoint Presentation</vt:lpstr>
      <vt:lpstr>Texas Tobacco 21</vt:lpstr>
      <vt:lpstr>Advocating for Tobacco policies  for your Community</vt:lpstr>
      <vt:lpstr>Tobacco products:  Marketing then and now</vt:lpstr>
      <vt:lpstr>PowerPoint Presentation</vt:lpstr>
      <vt:lpstr>Marketing Tobacco</vt:lpstr>
      <vt:lpstr>PowerPoint Presentation</vt:lpstr>
      <vt:lpstr>Dangers of tobacco use in the USA: </vt:lpstr>
      <vt:lpstr>Dangers of tobacco use</vt:lpstr>
      <vt:lpstr>The dangers of tobacco use</vt:lpstr>
      <vt:lpstr>Behavioral Health and Tobacco use</vt:lpstr>
      <vt:lpstr>Behavioral Health and Tobacco  use in Texas</vt:lpstr>
      <vt:lpstr>Behavioral Health and Tobacco  use in Texas</vt:lpstr>
      <vt:lpstr>Behavioral Health and Tobacco  use in Texas</vt:lpstr>
      <vt:lpstr>CDC Vital Signs: SHS in US Public Housing</vt:lpstr>
      <vt:lpstr>Smoke-free public housing</vt:lpstr>
      <vt:lpstr>What are your experiences with offering tobacco cessation to your clients?</vt:lpstr>
      <vt:lpstr>Texas Quitline = Value added at no cost to Texas Residents</vt:lpstr>
      <vt:lpstr>PowerPoint Presentation</vt:lpstr>
      <vt:lpstr>What patients can expect When referred to the Quitline</vt:lpstr>
      <vt:lpstr>Why use the quitline</vt:lpstr>
      <vt:lpstr>Requirements for Quitline Services</vt:lpstr>
      <vt:lpstr>Texas Quitline Referral Methods</vt:lpstr>
      <vt:lpstr>Ask-Advise-Refer Model</vt:lpstr>
      <vt:lpstr>Stages of Change Model of OverComing Addiction</vt:lpstr>
      <vt:lpstr>PowerPoint Presentation</vt:lpstr>
      <vt:lpstr>PowerPoint Presentation</vt:lpstr>
      <vt:lpstr>Tobacco Referral Training Resource </vt:lpstr>
      <vt:lpstr>eTobacco Protocol</vt:lpstr>
      <vt:lpstr>The Texas referral apps</vt:lpstr>
      <vt:lpstr>App Screen Shots</vt:lpstr>
      <vt:lpstr>Provider Information</vt:lpstr>
      <vt:lpstr>Screen Shots: Patient Information</vt:lpstr>
      <vt:lpstr>Screen Shots: Referral Documentation</vt:lpstr>
      <vt:lpstr>Screen Shots: Main Menu</vt:lpstr>
      <vt:lpstr>Tobacco basics Menu</vt:lpstr>
      <vt:lpstr>Tobacco and Your Health Menus</vt:lpstr>
      <vt:lpstr>Screen Shots:  Videos</vt:lpstr>
      <vt:lpstr>How can you help your patients?</vt:lpstr>
      <vt:lpstr>PowerPoint Presentation</vt:lpstr>
      <vt:lpstr>Small Group Break out Session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Robertson, Trina L</dc:creator>
  <cp:lastModifiedBy>Robertson, Trina L</cp:lastModifiedBy>
  <cp:revision>196</cp:revision>
  <cp:lastPrinted>2018-12-06T22:06:41Z</cp:lastPrinted>
  <dcterms:created xsi:type="dcterms:W3CDTF">2017-07-24T17:48:19Z</dcterms:created>
  <dcterms:modified xsi:type="dcterms:W3CDTF">2020-01-22T22:24:14Z</dcterms:modified>
</cp:coreProperties>
</file>